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1" r:id="rId5"/>
    <p:sldId id="263" r:id="rId6"/>
    <p:sldId id="258" r:id="rId7"/>
    <p:sldId id="278" r:id="rId8"/>
    <p:sldId id="279" r:id="rId9"/>
    <p:sldId id="280" r:id="rId10"/>
    <p:sldId id="276" r:id="rId11"/>
    <p:sldId id="259" r:id="rId12"/>
    <p:sldId id="289" r:id="rId13"/>
    <p:sldId id="290" r:id="rId14"/>
    <p:sldId id="291" r:id="rId15"/>
    <p:sldId id="293" r:id="rId16"/>
    <p:sldId id="286" r:id="rId17"/>
    <p:sldId id="260" r:id="rId18"/>
    <p:sldId id="285" r:id="rId19"/>
    <p:sldId id="266" r:id="rId20"/>
    <p:sldId id="265" r:id="rId21"/>
    <p:sldId id="281" r:id="rId22"/>
    <p:sldId id="282" r:id="rId23"/>
    <p:sldId id="264" r:id="rId24"/>
    <p:sldId id="283" r:id="rId25"/>
    <p:sldId id="294" r:id="rId26"/>
    <p:sldId id="267" r:id="rId27"/>
    <p:sldId id="295" r:id="rId28"/>
    <p:sldId id="297" r:id="rId29"/>
    <p:sldId id="270" r:id="rId30"/>
    <p:sldId id="268" r:id="rId31"/>
    <p:sldId id="274" r:id="rId32"/>
    <p:sldId id="269" r:id="rId33"/>
    <p:sldId id="288" r:id="rId34"/>
    <p:sldId id="273" r:id="rId35"/>
    <p:sldId id="275" r:id="rId36"/>
    <p:sldId id="287" r:id="rId37"/>
    <p:sldId id="292"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cebreaker" id="{1E06F95E-54AF-493C-9A2F-F22DB210208D}">
          <p14:sldIdLst>
            <p14:sldId id="256"/>
            <p14:sldId id="257"/>
          </p14:sldIdLst>
        </p14:section>
        <p14:section name="About Aston SU" id="{AAD41D9C-903D-408D-9D1F-A9B5243731E1}">
          <p14:sldIdLst>
            <p14:sldId id="272"/>
            <p14:sldId id="261"/>
            <p14:sldId id="263"/>
          </p14:sldIdLst>
        </p14:section>
        <p14:section name="Key Information" id="{2CD54333-44D5-4174-B5AB-4DFA2BBAA6D7}">
          <p14:sldIdLst>
            <p14:sldId id="258"/>
            <p14:sldId id="278"/>
            <p14:sldId id="279"/>
            <p14:sldId id="280"/>
            <p14:sldId id="276"/>
          </p14:sldIdLst>
        </p14:section>
        <p14:section name="Election Rules &amp; Regs" id="{0690E92F-8884-4CDE-A151-4CB56D90ED96}">
          <p14:sldIdLst>
            <p14:sldId id="259"/>
            <p14:sldId id="289"/>
            <p14:sldId id="290"/>
            <p14:sldId id="291"/>
            <p14:sldId id="293"/>
            <p14:sldId id="286"/>
          </p14:sldIdLst>
        </p14:section>
        <p14:section name="Creating a Manifesto" id="{90E6164D-B149-4BC5-BD21-A9A9D2CF1F9C}">
          <p14:sldIdLst>
            <p14:sldId id="260"/>
            <p14:sldId id="285"/>
            <p14:sldId id="266"/>
            <p14:sldId id="265"/>
            <p14:sldId id="281"/>
            <p14:sldId id="282"/>
            <p14:sldId id="264"/>
            <p14:sldId id="283"/>
            <p14:sldId id="294"/>
          </p14:sldIdLst>
        </p14:section>
        <p14:section name="Campaigning 101" id="{DA4B7D68-59C9-4F78-8321-71E881474A88}">
          <p14:sldIdLst>
            <p14:sldId id="267"/>
            <p14:sldId id="295"/>
            <p14:sldId id="297"/>
            <p14:sldId id="270"/>
            <p14:sldId id="268"/>
            <p14:sldId id="274"/>
            <p14:sldId id="269"/>
            <p14:sldId id="288"/>
            <p14:sldId id="273"/>
          </p14:sldIdLst>
        </p14:section>
        <p14:section name="Candidate Wellbeing" id="{D8683035-D85A-4A0D-9DA3-8AC11712FE99}">
          <p14:sldIdLst>
            <p14:sldId id="275"/>
            <p14:sldId id="287"/>
            <p14:sldId id="292"/>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22AAB8"/>
    <a:srgbClr val="0070C0"/>
    <a:srgbClr val="92D050"/>
    <a:srgbClr val="48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GB"/>
              <a:t>Aston Students by School</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1D76-4991-84C3-D6F14DBE383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1D76-4991-84C3-D6F14DBE3833}"/>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1D76-4991-84C3-D6F14DBE3833}"/>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1D76-4991-84C3-D6F14DBE3833}"/>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1D76-4991-84C3-D6F14DBE3833}"/>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1D76-4991-84C3-D6F14DBE3833}"/>
              </c:ext>
            </c:extLst>
          </c:dPt>
          <c:dLbls>
            <c:dLbl>
              <c:idx val="0"/>
              <c:layout>
                <c:manualLayout>
                  <c:x val="0.15277777777777779"/>
                  <c:y val="-0.1111111111111111"/>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D76-4991-84C3-D6F14DBE3833}"/>
                </c:ext>
              </c:extLst>
            </c:dLbl>
            <c:dLbl>
              <c:idx val="1"/>
              <c:layout>
                <c:manualLayout>
                  <c:x val="0.12222222222222212"/>
                  <c:y val="8.3333333333333329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D76-4991-84C3-D6F14DBE3833}"/>
                </c:ext>
              </c:extLst>
            </c:dLbl>
            <c:dLbl>
              <c:idx val="2"/>
              <c:layout>
                <c:manualLayout>
                  <c:x val="-0.18333333333333332"/>
                  <c:y val="7.8703703703703706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D76-4991-84C3-D6F14DBE3833}"/>
                </c:ext>
              </c:extLst>
            </c:dLbl>
            <c:dLbl>
              <c:idx val="3"/>
              <c:layout>
                <c:manualLayout>
                  <c:x val="-0.16388888888888889"/>
                  <c:y val="-5.0925925925926013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1D76-4991-84C3-D6F14DBE3833}"/>
                </c:ext>
              </c:extLst>
            </c:dLbl>
            <c:dLbl>
              <c:idx val="4"/>
              <c:layout>
                <c:manualLayout>
                  <c:x val="-0.13055559892245058"/>
                  <c:y val="-7.6388888888888909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1D76-4991-84C3-D6F14DBE3833}"/>
                </c:ext>
              </c:extLst>
            </c:dLbl>
            <c:dLbl>
              <c:idx val="5"/>
              <c:layout>
                <c:manualLayout>
                  <c:x val="-1.4013416495562555E-3"/>
                  <c:y val="-0.1390365048990390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1D76-4991-84C3-D6F14DBE38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Sheet1!$A$1:$A$6</c:f>
              <c:strCache>
                <c:ptCount val="6"/>
                <c:pt idx="0">
                  <c:v>ABS</c:v>
                </c:pt>
                <c:pt idx="1">
                  <c:v>AMS</c:v>
                </c:pt>
                <c:pt idx="2">
                  <c:v>EAS</c:v>
                </c:pt>
                <c:pt idx="3">
                  <c:v>LHS</c:v>
                </c:pt>
                <c:pt idx="4">
                  <c:v>LSS</c:v>
                </c:pt>
                <c:pt idx="5">
                  <c:v>Unknown</c:v>
                </c:pt>
              </c:strCache>
            </c:strRef>
          </c:cat>
          <c:val>
            <c:numRef>
              <c:f>Sheet1!$B$1:$B$6</c:f>
              <c:numCache>
                <c:formatCode>General</c:formatCode>
                <c:ptCount val="6"/>
                <c:pt idx="0">
                  <c:v>6419</c:v>
                </c:pt>
                <c:pt idx="1">
                  <c:v>188</c:v>
                </c:pt>
                <c:pt idx="2">
                  <c:v>4262</c:v>
                </c:pt>
                <c:pt idx="3">
                  <c:v>4134</c:v>
                </c:pt>
                <c:pt idx="4">
                  <c:v>1475</c:v>
                </c:pt>
                <c:pt idx="5">
                  <c:v>242</c:v>
                </c:pt>
              </c:numCache>
            </c:numRef>
          </c:val>
          <c:extLst>
            <c:ext xmlns:c16="http://schemas.microsoft.com/office/drawing/2014/chart" uri="{C3380CC4-5D6E-409C-BE32-E72D297353CC}">
              <c16:uniqueId val="{0000000C-1D76-4991-84C3-D6F14DBE3833}"/>
            </c:ext>
          </c:extLst>
        </c:ser>
        <c:dLbls>
          <c:showLegendKey val="0"/>
          <c:showVal val="0"/>
          <c:showCatName val="0"/>
          <c:showSerName val="0"/>
          <c:showPercent val="0"/>
          <c:showBubbleSize val="0"/>
          <c:showLeaderLines val="1"/>
        </c:dLbls>
        <c:firstSliceAng val="0"/>
        <c:holeSize val="52"/>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GB"/>
              <a:t>Aston students by level</a:t>
            </a:r>
            <a:r>
              <a:rPr lang="en-GB" baseline="0"/>
              <a:t> of study</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50"/>
        <c:holeSize val="3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GB"/>
              <a:t>Aston Students</a:t>
            </a:r>
            <a:r>
              <a:rPr lang="en-GB" baseline="0"/>
              <a:t> by Level of Study</a:t>
            </a:r>
            <a:endParaRPr lang="en-GB"/>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F98-4870-9F18-E5E435FF4A26}"/>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BF98-4870-9F18-E5E435FF4A26}"/>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F98-4870-9F18-E5E435FF4A26}"/>
              </c:ext>
            </c:extLst>
          </c:dPt>
          <c:dLbls>
            <c:dLbl>
              <c:idx val="0"/>
              <c:layout>
                <c:manualLayout>
                  <c:x val="0.15148781252999793"/>
                  <c:y val="0.12290502793296089"/>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F98-4870-9F18-E5E435FF4A26}"/>
                </c:ext>
              </c:extLst>
            </c:dLbl>
            <c:dLbl>
              <c:idx val="1"/>
              <c:layout>
                <c:manualLayout>
                  <c:x val="-0.16591522324714059"/>
                  <c:y val="-4.4692737430167634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F98-4870-9F18-E5E435FF4A26}"/>
                </c:ext>
              </c:extLst>
            </c:dLbl>
            <c:dLbl>
              <c:idx val="2"/>
              <c:layout>
                <c:manualLayout>
                  <c:x val="-6.8018298485477144E-3"/>
                  <c:y val="-0.1596555896679096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3325784531484856"/>
                      <c:h val="6.1274645443804641E-2"/>
                    </c:manualLayout>
                  </c15:layout>
                </c:ext>
                <c:ext xmlns:c16="http://schemas.microsoft.com/office/drawing/2014/chart" uri="{C3380CC4-5D6E-409C-BE32-E72D297353CC}">
                  <c16:uniqueId val="{00000005-BF98-4870-9F18-E5E435FF4A2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Sheet1!$A$8:$A$10</c:f>
              <c:strCache>
                <c:ptCount val="3"/>
                <c:pt idx="0">
                  <c:v>Undergraduate</c:v>
                </c:pt>
                <c:pt idx="1">
                  <c:v>Postgraduate Taught</c:v>
                </c:pt>
                <c:pt idx="2">
                  <c:v>Postgraduate Research</c:v>
                </c:pt>
              </c:strCache>
            </c:strRef>
          </c:cat>
          <c:val>
            <c:numRef>
              <c:f>Sheet1!$B$8:$B$10</c:f>
              <c:numCache>
                <c:formatCode>General</c:formatCode>
                <c:ptCount val="3"/>
                <c:pt idx="0">
                  <c:v>12752</c:v>
                </c:pt>
                <c:pt idx="1">
                  <c:v>3407</c:v>
                </c:pt>
                <c:pt idx="2">
                  <c:v>561</c:v>
                </c:pt>
              </c:numCache>
            </c:numRef>
          </c:val>
          <c:extLst>
            <c:ext xmlns:c16="http://schemas.microsoft.com/office/drawing/2014/chart" uri="{C3380CC4-5D6E-409C-BE32-E72D297353CC}">
              <c16:uniqueId val="{00000006-BF98-4870-9F18-E5E435FF4A26}"/>
            </c:ext>
          </c:extLst>
        </c:ser>
        <c:dLbls>
          <c:showLegendKey val="0"/>
          <c:showVal val="0"/>
          <c:showCatName val="0"/>
          <c:showSerName val="0"/>
          <c:showPercent val="0"/>
          <c:showBubbleSize val="0"/>
          <c:showLeaderLines val="1"/>
        </c:dLbls>
        <c:firstSliceAng val="0"/>
        <c:holeSize val="42"/>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GB"/>
              <a:t>Aston Students by Gender</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5054-4479-8719-3A97F16C219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5054-4479-8719-3A97F16C219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5054-4479-8719-3A97F16C219E}"/>
              </c:ext>
            </c:extLst>
          </c:dPt>
          <c:dLbls>
            <c:dLbl>
              <c:idx val="0"/>
              <c:layout>
                <c:manualLayout>
                  <c:x val="0.15"/>
                  <c:y val="0"/>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054-4479-8719-3A97F16C219E}"/>
                </c:ext>
              </c:extLst>
            </c:dLbl>
            <c:dLbl>
              <c:idx val="1"/>
              <c:layout>
                <c:manualLayout>
                  <c:x val="-0.18611111111111114"/>
                  <c:y val="6.9444444444444448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054-4479-8719-3A97F16C219E}"/>
                </c:ext>
              </c:extLst>
            </c:dLbl>
            <c:dLbl>
              <c:idx val="2"/>
              <c:layout>
                <c:manualLayout>
                  <c:x val="0"/>
                  <c:y val="-0.12688416879848019"/>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5054-4479-8719-3A97F16C21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Sheet1!$A$12:$A$14</c:f>
              <c:strCache>
                <c:ptCount val="3"/>
                <c:pt idx="0">
                  <c:v>Male</c:v>
                </c:pt>
                <c:pt idx="1">
                  <c:v>Female</c:v>
                </c:pt>
                <c:pt idx="2">
                  <c:v>Other</c:v>
                </c:pt>
              </c:strCache>
            </c:strRef>
          </c:cat>
          <c:val>
            <c:numRef>
              <c:f>Sheet1!$B$12:$B$14</c:f>
              <c:numCache>
                <c:formatCode>General</c:formatCode>
                <c:ptCount val="3"/>
                <c:pt idx="0">
                  <c:v>8549</c:v>
                </c:pt>
                <c:pt idx="1">
                  <c:v>8167</c:v>
                </c:pt>
                <c:pt idx="2">
                  <c:v>3</c:v>
                </c:pt>
              </c:numCache>
            </c:numRef>
          </c:val>
          <c:extLst>
            <c:ext xmlns:c16="http://schemas.microsoft.com/office/drawing/2014/chart" uri="{C3380CC4-5D6E-409C-BE32-E72D297353CC}">
              <c16:uniqueId val="{00000006-5054-4479-8719-3A97F16C219E}"/>
            </c:ext>
          </c:extLst>
        </c:ser>
        <c:dLbls>
          <c:showLegendKey val="0"/>
          <c:showVal val="0"/>
          <c:showCatName val="0"/>
          <c:showSerName val="0"/>
          <c:showPercent val="0"/>
          <c:showBubbleSize val="0"/>
          <c:showLeaderLines val="1"/>
        </c:dLbls>
        <c:firstSliceAng val="0"/>
        <c:holeSize val="51"/>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36794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8552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06513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159177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5669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40173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181181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25046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73716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38214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D89E1C-4F29-407C-BA4F-A56FB136E837}" type="datetimeFigureOut">
              <a:rPr lang="en-GB" smtClean="0"/>
              <a:t>04/03/2020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F609BB-A51A-4496-AF1C-BE808CE7A39F}" type="slidenum">
              <a:rPr lang="en-GB" smtClean="0"/>
              <a:t>‹#›</a:t>
            </a:fld>
            <a:endParaRPr lang="en-GB" dirty="0"/>
          </a:p>
        </p:txBody>
      </p:sp>
    </p:spTree>
    <p:extLst>
      <p:ext uri="{BB962C8B-B14F-4D97-AF65-F5344CB8AC3E}">
        <p14:creationId xmlns:p14="http://schemas.microsoft.com/office/powerpoint/2010/main" val="400565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89E1C-4F29-407C-BA4F-A56FB136E837}" type="datetimeFigureOut">
              <a:rPr lang="en-GB" smtClean="0"/>
              <a:t>04/03/2020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609BB-A51A-4496-AF1C-BE808CE7A39F}" type="slidenum">
              <a:rPr lang="en-GB" smtClean="0"/>
              <a:t>‹#›</a:t>
            </a:fld>
            <a:endParaRPr lang="en-GB" dirty="0"/>
          </a:p>
        </p:txBody>
      </p:sp>
    </p:spTree>
    <p:extLst>
      <p:ext uri="{BB962C8B-B14F-4D97-AF65-F5344CB8AC3E}">
        <p14:creationId xmlns:p14="http://schemas.microsoft.com/office/powerpoint/2010/main" val="50337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union.returningofficer@aston.ac.uk"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Kir-RvMcQM"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2adUzBbS7X8" TargetMode="External"/><Relationship Id="rId5" Type="http://schemas.openxmlformats.org/officeDocument/2006/relationships/image" Target="../media/image3.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stonsu.com/vote/"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3.jpg"/><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4yoXEOAxcVM"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jpe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5182" y="987456"/>
            <a:ext cx="9398309" cy="4216539"/>
          </a:xfrm>
          <a:prstGeom prst="rect">
            <a:avLst/>
          </a:prstGeom>
          <a:noFill/>
        </p:spPr>
        <p:txBody>
          <a:bodyPr wrap="square" rtlCol="0">
            <a:spAutoFit/>
          </a:bodyPr>
          <a:lstStyle/>
          <a:p>
            <a:pPr algn="ctr"/>
            <a:r>
              <a:rPr lang="en-GB" sz="6000" b="1" dirty="0" smtClean="0">
                <a:latin typeface="Futura Std Medium" panose="020B0502020204020303" pitchFamily="34" charset="0"/>
              </a:rPr>
              <a:t>WELCOME</a:t>
            </a:r>
          </a:p>
          <a:p>
            <a:pPr algn="ctr"/>
            <a:r>
              <a:rPr lang="en-GB" sz="2800" b="1" dirty="0" smtClean="0">
                <a:latin typeface="Futura Std Medium" panose="020B0502020204020303" pitchFamily="34" charset="0"/>
              </a:rPr>
              <a:t>SU Elections Training</a:t>
            </a:r>
            <a:endParaRPr lang="en-GB" sz="5400" b="1" dirty="0" smtClean="0">
              <a:latin typeface="Futura Std Medium" panose="020B0502020204020303" pitchFamily="34" charset="0"/>
            </a:endParaRPr>
          </a:p>
          <a:p>
            <a:pPr algn="ctr"/>
            <a:endParaRPr lang="en-GB" sz="6000" b="1" dirty="0">
              <a:latin typeface="Futura Std Medium" panose="020B0502020204020303" pitchFamily="34" charset="0"/>
            </a:endParaRPr>
          </a:p>
          <a:p>
            <a:pPr algn="ctr"/>
            <a:r>
              <a:rPr lang="en-GB" sz="2400" b="1" dirty="0">
                <a:solidFill>
                  <a:schemeClr val="accent6">
                    <a:lumMod val="75000"/>
                  </a:schemeClr>
                </a:solidFill>
                <a:latin typeface="Futura Std Medium" panose="020B0502020204020303" pitchFamily="34" charset="0"/>
              </a:rPr>
              <a:t>Max McLoughlin </a:t>
            </a:r>
            <a:r>
              <a:rPr lang="en-GB" sz="2400" b="1" dirty="0" smtClean="0">
                <a:latin typeface="Futura Std Medium" panose="020B0502020204020303" pitchFamily="34" charset="0"/>
              </a:rPr>
              <a:t>– Union CEO</a:t>
            </a:r>
          </a:p>
          <a:p>
            <a:pPr algn="ctr"/>
            <a:r>
              <a:rPr lang="en-GB" sz="2400" b="1" dirty="0">
                <a:solidFill>
                  <a:schemeClr val="accent6">
                    <a:lumMod val="75000"/>
                  </a:schemeClr>
                </a:solidFill>
                <a:latin typeface="Futura Std Medium" panose="020B0502020204020303" pitchFamily="34" charset="0"/>
              </a:rPr>
              <a:t>Richard Broome </a:t>
            </a:r>
            <a:r>
              <a:rPr lang="en-GB" sz="2400" b="1" dirty="0" smtClean="0">
                <a:latin typeface="Futura Std Medium" panose="020B0502020204020303" pitchFamily="34" charset="0"/>
              </a:rPr>
              <a:t>– Membership Services Manager</a:t>
            </a:r>
          </a:p>
          <a:p>
            <a:pPr algn="ctr"/>
            <a:r>
              <a:rPr lang="en-GB" sz="2400" b="1" dirty="0">
                <a:solidFill>
                  <a:schemeClr val="accent6">
                    <a:lumMod val="75000"/>
                  </a:schemeClr>
                </a:solidFill>
                <a:latin typeface="Futura Std Medium" panose="020B0502020204020303" pitchFamily="34" charset="0"/>
              </a:rPr>
              <a:t>Nadine Al-Kudcy </a:t>
            </a:r>
            <a:r>
              <a:rPr lang="en-GB" sz="2400" b="1" dirty="0" smtClean="0">
                <a:latin typeface="Futura Std Medium" panose="020B0502020204020303" pitchFamily="34" charset="0"/>
              </a:rPr>
              <a:t>– Student Voice &amp; Activities Manager</a:t>
            </a:r>
          </a:p>
          <a:p>
            <a:pPr algn="ctr"/>
            <a:r>
              <a:rPr lang="en-GB" sz="2400" b="1" dirty="0">
                <a:solidFill>
                  <a:schemeClr val="accent6">
                    <a:lumMod val="75000"/>
                  </a:schemeClr>
                </a:solidFill>
                <a:latin typeface="Futura Std Medium" panose="020B0502020204020303" pitchFamily="34" charset="0"/>
              </a:rPr>
              <a:t>Ed Robinson </a:t>
            </a:r>
            <a:r>
              <a:rPr lang="en-GB" sz="2400" b="1" dirty="0" smtClean="0">
                <a:latin typeface="Futura Std Medium" panose="020B0502020204020303" pitchFamily="34" charset="0"/>
              </a:rPr>
              <a:t>– Student Voice Coordinator</a:t>
            </a:r>
          </a:p>
          <a:p>
            <a:pPr algn="ctr"/>
            <a:r>
              <a:rPr lang="en-GB" sz="2400" b="1" dirty="0">
                <a:solidFill>
                  <a:schemeClr val="accent6">
                    <a:lumMod val="75000"/>
                  </a:schemeClr>
                </a:solidFill>
                <a:latin typeface="Futura Std Medium" panose="020B0502020204020303" pitchFamily="34" charset="0"/>
              </a:rPr>
              <a:t>Rachel Smith </a:t>
            </a:r>
            <a:r>
              <a:rPr lang="en-GB" sz="2400" b="1" dirty="0" smtClean="0">
                <a:latin typeface="Futura Std Medium" panose="020B0502020204020303" pitchFamily="34" charset="0"/>
              </a:rPr>
              <a:t>– Societies Coordinator</a:t>
            </a:r>
            <a:endParaRPr lang="en-GB" sz="2000" b="1" dirty="0">
              <a:latin typeface="Futura Std Medium" panose="020B05020202040203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191" y="-399694"/>
            <a:ext cx="1745415" cy="174541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861" y="4543241"/>
            <a:ext cx="3813056" cy="3810008"/>
          </a:xfrm>
          <a:prstGeom prst="rect">
            <a:avLst/>
          </a:prstGeom>
        </p:spPr>
      </p:pic>
    </p:spTree>
    <p:extLst>
      <p:ext uri="{BB962C8B-B14F-4D97-AF65-F5344CB8AC3E}">
        <p14:creationId xmlns:p14="http://schemas.microsoft.com/office/powerpoint/2010/main" val="46124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8636"/>
          <a:stretch/>
        </p:blipFill>
        <p:spPr>
          <a:xfrm>
            <a:off x="838200" y="213954"/>
            <a:ext cx="4851718" cy="6230027"/>
          </a:xfrm>
        </p:spPr>
      </p:pic>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50493"/>
          <a:stretch/>
        </p:blipFill>
        <p:spPr>
          <a:xfrm>
            <a:off x="5629682" y="214340"/>
            <a:ext cx="4095343" cy="506871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84058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00225" y="365125"/>
            <a:ext cx="10515600" cy="1325563"/>
          </a:xfrm>
        </p:spPr>
        <p:txBody>
          <a:bodyPr/>
          <a:lstStyle/>
          <a:p>
            <a:r>
              <a:rPr lang="en-GB" b="1" dirty="0" smtClean="0">
                <a:latin typeface="Futura Std Medium" panose="020B0502020204020303" pitchFamily="34" charset="0"/>
              </a:rPr>
              <a:t>Rules &amp; Regs</a:t>
            </a:r>
            <a:endParaRPr lang="en-GB" b="1" dirty="0">
              <a:latin typeface="Futura Std Medium" panose="020B0502020204020303" pitchFamily="34" charset="0"/>
            </a:endParaRPr>
          </a:p>
        </p:txBody>
      </p:sp>
      <p:sp>
        <p:nvSpPr>
          <p:cNvPr id="3" name="Content Placeholder 2"/>
          <p:cNvSpPr>
            <a:spLocks noGrp="1"/>
          </p:cNvSpPr>
          <p:nvPr>
            <p:ph idx="1"/>
          </p:nvPr>
        </p:nvSpPr>
        <p:spPr>
          <a:xfrm>
            <a:off x="838200" y="2055813"/>
            <a:ext cx="10515600" cy="4121150"/>
          </a:xfrm>
        </p:spPr>
        <p:txBody>
          <a:bodyPr>
            <a:normAutofit fontScale="70000" lnSpcReduction="20000"/>
          </a:bodyPr>
          <a:lstStyle/>
          <a:p>
            <a:pPr marL="0" indent="0">
              <a:buNone/>
            </a:pPr>
            <a:r>
              <a:rPr lang="en-GB" b="1" dirty="0"/>
              <a:t>ELECTION RULES </a:t>
            </a:r>
            <a:r>
              <a:rPr lang="en-GB" b="1" dirty="0" smtClean="0"/>
              <a:t>2020</a:t>
            </a:r>
            <a:endParaRPr lang="en-GB" dirty="0"/>
          </a:p>
          <a:p>
            <a:pPr marL="0" indent="0">
              <a:buNone/>
            </a:pPr>
            <a:r>
              <a:rPr lang="en-GB" b="1" dirty="0"/>
              <a:t>1. No coercion. </a:t>
            </a:r>
            <a:endParaRPr lang="en-GB" dirty="0"/>
          </a:p>
          <a:p>
            <a:r>
              <a:rPr lang="en-GB" dirty="0"/>
              <a:t>This means you cannot pressurise or force students to vote for you.  Standing over a student and watching them vote may be seen as coercion.  Candidates should not give electronic devices to voters to make them vote.</a:t>
            </a:r>
          </a:p>
          <a:p>
            <a:pPr marL="0" indent="0">
              <a:buNone/>
            </a:pPr>
            <a:r>
              <a:rPr lang="en-GB" b="1" dirty="0"/>
              <a:t>2. No bribery (financial or otherwise).</a:t>
            </a:r>
            <a:endParaRPr lang="en-GB" dirty="0"/>
          </a:p>
          <a:p>
            <a:r>
              <a:rPr lang="en-GB" dirty="0"/>
              <a:t>This means that you cannot pay students to vote for you or offer to do something for them in order to get them to vote for you.</a:t>
            </a:r>
          </a:p>
          <a:p>
            <a:pPr marL="0" indent="0">
              <a:buNone/>
            </a:pPr>
            <a:r>
              <a:rPr lang="en-GB" b="1" dirty="0"/>
              <a:t>3. No illegal discrimination.</a:t>
            </a:r>
            <a:endParaRPr lang="en-GB" dirty="0"/>
          </a:p>
          <a:p>
            <a:r>
              <a:rPr lang="en-GB" dirty="0"/>
              <a:t>Candidates should not do anything that could be discriminatory against protected characteristics (Gender, Race, Religion, Disability, Sexual Orientation).</a:t>
            </a:r>
          </a:p>
          <a:p>
            <a:pPr marL="0" indent="0">
              <a:buNone/>
            </a:pPr>
            <a:r>
              <a:rPr lang="en-GB" dirty="0"/>
              <a:t>4. </a:t>
            </a:r>
            <a:r>
              <a:rPr lang="en-US" b="1" dirty="0"/>
              <a:t>All campaign materials should be approved in principle by the Deputy Returning Officer.</a:t>
            </a:r>
            <a:endParaRPr lang="en-GB" dirty="0"/>
          </a:p>
          <a:p>
            <a:r>
              <a:rPr lang="en-US" dirty="0"/>
              <a:t>This does not mean every email and every Tweet, but posters and leaflets should be approved.</a:t>
            </a:r>
            <a:endParaRPr lang="en-GB" dirty="0"/>
          </a:p>
          <a:p>
            <a:endParaRPr lang="en-GB"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2451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51" y="2145793"/>
            <a:ext cx="11043249" cy="4031169"/>
          </a:xfrm>
        </p:spPr>
        <p:txBody>
          <a:bodyPr>
            <a:normAutofit fontScale="55000" lnSpcReduction="20000"/>
          </a:bodyPr>
          <a:lstStyle/>
          <a:p>
            <a:pPr marL="0" indent="0">
              <a:buNone/>
            </a:pPr>
            <a:r>
              <a:rPr lang="en-GB" b="1" dirty="0" smtClean="0"/>
              <a:t>5. </a:t>
            </a:r>
            <a:r>
              <a:rPr lang="en-GB" b="1" dirty="0"/>
              <a:t>All current Aston University and Aston SU rules must be complied with.</a:t>
            </a:r>
            <a:endParaRPr lang="en-GB" dirty="0"/>
          </a:p>
          <a:p>
            <a:pPr lvl="0"/>
            <a:r>
              <a:rPr lang="en-GB" dirty="0"/>
              <a:t>Local rules apply. For example the Library will not allow any campaigning inside the Library. A breach of this local rule is a breach of the Election Rules.</a:t>
            </a:r>
          </a:p>
          <a:p>
            <a:pPr lvl="0"/>
            <a:r>
              <a:rPr lang="en-GB" dirty="0"/>
              <a:t>Different schools will have different rules. Some may allow you to leave leaflets in their office. Others may not. If they allow 1 candidate to leave leaflets they must allow all candidates to do so. The university is not allowed to show preference to 1 candidate over another</a:t>
            </a:r>
            <a:r>
              <a:rPr lang="en-GB" dirty="0" smtClean="0"/>
              <a:t>.</a:t>
            </a:r>
          </a:p>
          <a:p>
            <a:pPr marL="0" lvl="0" indent="0">
              <a:buNone/>
            </a:pPr>
            <a:endParaRPr lang="en-GB" dirty="0"/>
          </a:p>
          <a:p>
            <a:pPr marL="0" indent="0">
              <a:buNone/>
            </a:pPr>
            <a:r>
              <a:rPr lang="en-GB" b="1" dirty="0"/>
              <a:t>BREACHES OF ELECTION RULES</a:t>
            </a:r>
            <a:endParaRPr lang="en-GB" dirty="0"/>
          </a:p>
          <a:p>
            <a:pPr marL="0" indent="0">
              <a:buNone/>
            </a:pPr>
            <a:endParaRPr lang="en-GB" dirty="0"/>
          </a:p>
          <a:p>
            <a:pPr marL="0" indent="0">
              <a:buNone/>
            </a:pPr>
            <a:r>
              <a:rPr lang="en-GB" dirty="0" smtClean="0"/>
              <a:t>Any </a:t>
            </a:r>
            <a:r>
              <a:rPr lang="en-GB" dirty="0"/>
              <a:t>breaches of rules should be reported to the Deputy Returning Officer on </a:t>
            </a:r>
            <a:r>
              <a:rPr lang="en-GB" u="sng" dirty="0">
                <a:hlinkClick r:id="rId2"/>
              </a:rPr>
              <a:t>union.returningofficer@aston.ac.uk</a:t>
            </a:r>
            <a:r>
              <a:rPr lang="en-GB" dirty="0"/>
              <a:t> .</a:t>
            </a:r>
          </a:p>
          <a:p>
            <a:pPr marL="0" indent="0">
              <a:buNone/>
            </a:pPr>
            <a:endParaRPr lang="en-GB" b="1" dirty="0" smtClean="0"/>
          </a:p>
          <a:p>
            <a:pPr marL="0" indent="0">
              <a:buNone/>
            </a:pPr>
            <a:r>
              <a:rPr lang="en-GB" b="1" dirty="0" smtClean="0"/>
              <a:t>What </a:t>
            </a:r>
            <a:r>
              <a:rPr lang="en-GB" b="1" dirty="0"/>
              <a:t>happens if the rules are broken?</a:t>
            </a:r>
            <a:endParaRPr lang="en-GB" dirty="0"/>
          </a:p>
          <a:p>
            <a:pPr marL="0" indent="0">
              <a:buNone/>
            </a:pPr>
            <a:r>
              <a:rPr lang="en-GB" b="1" dirty="0" smtClean="0"/>
              <a:t>Some </a:t>
            </a:r>
            <a:r>
              <a:rPr lang="en-GB" b="1" dirty="0"/>
              <a:t>examples:</a:t>
            </a:r>
            <a:endParaRPr lang="en-GB" dirty="0"/>
          </a:p>
          <a:p>
            <a:pPr lvl="0"/>
            <a:r>
              <a:rPr lang="en-GB" b="1" dirty="0"/>
              <a:t>The candidate could be asked to issue an apology and this could be placed on the SU website/social media.</a:t>
            </a:r>
            <a:endParaRPr lang="en-GB" dirty="0"/>
          </a:p>
          <a:p>
            <a:pPr lvl="0"/>
            <a:r>
              <a:rPr lang="en-GB" b="1" dirty="0"/>
              <a:t>A candidate could be disqualified from the election/</a:t>
            </a:r>
            <a:endParaRPr lang="en-GB" dirty="0"/>
          </a:p>
          <a:p>
            <a:pPr lvl="0"/>
            <a:r>
              <a:rPr lang="en-GB" b="1" dirty="0"/>
              <a:t>A candidate could be reported to the university and/or other authorities.</a:t>
            </a:r>
            <a:endParaRPr lang="en-GB" dirty="0"/>
          </a:p>
          <a:p>
            <a:pPr marL="0" indent="0">
              <a:buNone/>
            </a:pPr>
            <a:endParaRPr lang="en-GB" dirty="0"/>
          </a:p>
        </p:txBody>
      </p:sp>
      <p:sp>
        <p:nvSpPr>
          <p:cNvPr id="8" name="Title 1"/>
          <p:cNvSpPr>
            <a:spLocks noGrp="1"/>
          </p:cNvSpPr>
          <p:nvPr>
            <p:ph type="title"/>
          </p:nvPr>
        </p:nvSpPr>
        <p:spPr>
          <a:xfrm>
            <a:off x="2133600" y="365125"/>
            <a:ext cx="10515600" cy="1325563"/>
          </a:xfrm>
        </p:spPr>
        <p:txBody>
          <a:bodyPr/>
          <a:lstStyle/>
          <a:p>
            <a:r>
              <a:rPr lang="en-GB" b="1" dirty="0" smtClean="0">
                <a:latin typeface="Futura Std Medium" panose="020B0502020204020303" pitchFamily="34" charset="0"/>
              </a:rPr>
              <a:t>Rules &amp; Regs</a:t>
            </a:r>
            <a:endParaRPr lang="en-GB" b="1" dirty="0">
              <a:latin typeface="Futura Std Medium" panose="020B0502020204020303"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84403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88" y="1515073"/>
            <a:ext cx="11583837" cy="5153146"/>
          </a:xfrm>
        </p:spPr>
        <p:txBody>
          <a:bodyPr>
            <a:normAutofit fontScale="40000" lnSpcReduction="20000"/>
          </a:bodyPr>
          <a:lstStyle/>
          <a:p>
            <a:pPr marL="0" indent="0">
              <a:buNone/>
            </a:pPr>
            <a:endParaRPr lang="en-GB" b="1" dirty="0" smtClean="0"/>
          </a:p>
          <a:p>
            <a:pPr marL="0" indent="0">
              <a:buNone/>
            </a:pPr>
            <a:r>
              <a:rPr lang="en-GB" sz="5100" b="1" dirty="0" smtClean="0"/>
              <a:t>ELECTION </a:t>
            </a:r>
            <a:r>
              <a:rPr lang="en-GB" sz="5100" b="1" dirty="0"/>
              <a:t>RULES – GUIDING PRINCIPLES</a:t>
            </a:r>
            <a:endParaRPr lang="en-GB" sz="5100" dirty="0"/>
          </a:p>
          <a:p>
            <a:pPr marL="0" indent="0">
              <a:buNone/>
            </a:pPr>
            <a:endParaRPr lang="en-GB" dirty="0"/>
          </a:p>
          <a:p>
            <a:pPr lvl="0">
              <a:lnSpc>
                <a:spcPct val="120000"/>
              </a:lnSpc>
            </a:pPr>
            <a:r>
              <a:rPr lang="en-US" dirty="0"/>
              <a:t>All Candidates should have equal and fair access to be able to communicate with students. </a:t>
            </a:r>
            <a:endParaRPr lang="en-GB" dirty="0"/>
          </a:p>
          <a:p>
            <a:pPr lvl="0">
              <a:lnSpc>
                <a:spcPct val="120000"/>
              </a:lnSpc>
            </a:pPr>
            <a:r>
              <a:rPr lang="en-US" dirty="0"/>
              <a:t>Current officers or students in a position within the union should not use that position to advantage themselves. This includes SU Course Reps using email lists to contact voters.</a:t>
            </a:r>
            <a:endParaRPr lang="en-GB" dirty="0"/>
          </a:p>
          <a:p>
            <a:pPr lvl="0">
              <a:lnSpc>
                <a:spcPct val="120000"/>
              </a:lnSpc>
            </a:pPr>
            <a:r>
              <a:rPr lang="en-US" dirty="0"/>
              <a:t>Candidates should not canvas or seek the support of Aston university or union staff.</a:t>
            </a:r>
            <a:endParaRPr lang="en-GB" dirty="0"/>
          </a:p>
          <a:p>
            <a:pPr lvl="0">
              <a:lnSpc>
                <a:spcPct val="120000"/>
              </a:lnSpc>
            </a:pPr>
            <a:r>
              <a:rPr lang="en-US" dirty="0"/>
              <a:t>There will be equal support offered to all candidates.</a:t>
            </a:r>
            <a:endParaRPr lang="en-GB" dirty="0"/>
          </a:p>
          <a:p>
            <a:pPr lvl="0">
              <a:lnSpc>
                <a:spcPct val="120000"/>
              </a:lnSpc>
            </a:pPr>
            <a:r>
              <a:rPr lang="en-US" dirty="0"/>
              <a:t>Candidates must be open and honest in their campaigning </a:t>
            </a:r>
            <a:endParaRPr lang="en-GB" dirty="0"/>
          </a:p>
          <a:p>
            <a:pPr lvl="0">
              <a:lnSpc>
                <a:spcPct val="120000"/>
              </a:lnSpc>
            </a:pPr>
            <a:r>
              <a:rPr lang="en-US" dirty="0"/>
              <a:t>All students should be given a free and fair choice at the point of voting.</a:t>
            </a:r>
            <a:endParaRPr lang="en-GB" dirty="0"/>
          </a:p>
          <a:p>
            <a:pPr lvl="0">
              <a:lnSpc>
                <a:spcPct val="120000"/>
              </a:lnSpc>
            </a:pPr>
            <a:r>
              <a:rPr lang="en-US" dirty="0"/>
              <a:t>Voters should not be harassed or given direct instruction on how to vote at the point they are making their vote </a:t>
            </a:r>
            <a:endParaRPr lang="en-GB" dirty="0"/>
          </a:p>
          <a:p>
            <a:pPr lvl="0">
              <a:lnSpc>
                <a:spcPct val="120000"/>
              </a:lnSpc>
            </a:pPr>
            <a:r>
              <a:rPr lang="en-GB" dirty="0"/>
              <a:t>Campaigning should be done by students at Aston to students at Aston.</a:t>
            </a:r>
          </a:p>
          <a:p>
            <a:pPr lvl="0">
              <a:lnSpc>
                <a:spcPct val="120000"/>
              </a:lnSpc>
            </a:pPr>
            <a:r>
              <a:rPr lang="en-GB" dirty="0"/>
              <a:t>Negative campaigning should be avoided. This is focussing on bad things or perceived bad things about other candidates. </a:t>
            </a:r>
            <a:r>
              <a:rPr lang="en-GB" dirty="0" smtClean="0"/>
              <a:t>Campaigning </a:t>
            </a:r>
            <a:r>
              <a:rPr lang="en-GB" dirty="0"/>
              <a:t>should be based on what you will bring to the role.</a:t>
            </a:r>
          </a:p>
          <a:p>
            <a:pPr lvl="0">
              <a:lnSpc>
                <a:spcPct val="120000"/>
              </a:lnSpc>
            </a:pPr>
            <a:r>
              <a:rPr lang="en-GB" dirty="0"/>
              <a:t>Candidates should not ask for the support of SU staff.</a:t>
            </a:r>
          </a:p>
          <a:p>
            <a:pPr lvl="0">
              <a:lnSpc>
                <a:spcPct val="120000"/>
              </a:lnSpc>
            </a:pPr>
            <a:r>
              <a:rPr lang="en-GB" dirty="0"/>
              <a:t>Ignorance will not normally be considered a defence</a:t>
            </a:r>
          </a:p>
          <a:p>
            <a:pPr lvl="0">
              <a:lnSpc>
                <a:spcPct val="120000"/>
              </a:lnSpc>
            </a:pPr>
            <a:r>
              <a:rPr lang="en-GB" dirty="0"/>
              <a:t>Teams/slates are permitted</a:t>
            </a:r>
            <a:r>
              <a:rPr lang="en-GB" dirty="0" smtClean="0"/>
              <a:t>.</a:t>
            </a:r>
            <a:endParaRPr lang="en-GB" dirty="0"/>
          </a:p>
        </p:txBody>
      </p:sp>
      <p:sp>
        <p:nvSpPr>
          <p:cNvPr id="8" name="Title 1"/>
          <p:cNvSpPr>
            <a:spLocks noGrp="1"/>
          </p:cNvSpPr>
          <p:nvPr>
            <p:ph type="title"/>
          </p:nvPr>
        </p:nvSpPr>
        <p:spPr>
          <a:xfrm>
            <a:off x="2133600" y="365125"/>
            <a:ext cx="10515600" cy="1325563"/>
          </a:xfrm>
        </p:spPr>
        <p:txBody>
          <a:bodyPr/>
          <a:lstStyle/>
          <a:p>
            <a:r>
              <a:rPr lang="en-GB" b="1" dirty="0" smtClean="0">
                <a:latin typeface="Futura Std Medium" panose="020B0502020204020303" pitchFamily="34" charset="0"/>
              </a:rPr>
              <a:t>Rules &amp; Regs</a:t>
            </a:r>
            <a:endParaRPr lang="en-GB" b="1" dirty="0">
              <a:latin typeface="Futura Std Medium" panose="020B0502020204020303"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3857890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b="1" dirty="0" smtClean="0"/>
          </a:p>
          <a:p>
            <a:pPr marL="0" indent="0">
              <a:buNone/>
            </a:pPr>
            <a:r>
              <a:rPr lang="en-GB" dirty="0">
                <a:hlinkClick r:id="rId2"/>
              </a:rPr>
              <a:t>https://</a:t>
            </a:r>
            <a:r>
              <a:rPr lang="en-GB" dirty="0" smtClean="0">
                <a:hlinkClick r:id="rId2"/>
              </a:rPr>
              <a:t>www.youtube.com/watch?v=RKir-RvMcQM</a:t>
            </a:r>
            <a:endParaRPr lang="en-GB" dirty="0" smtClean="0"/>
          </a:p>
          <a:p>
            <a:pPr marL="0" indent="0">
              <a:buNone/>
            </a:pPr>
            <a:endParaRPr lang="en-GB" dirty="0"/>
          </a:p>
        </p:txBody>
      </p:sp>
      <p:sp>
        <p:nvSpPr>
          <p:cNvPr id="8" name="Title 1"/>
          <p:cNvSpPr>
            <a:spLocks noGrp="1"/>
          </p:cNvSpPr>
          <p:nvPr>
            <p:ph type="title"/>
          </p:nvPr>
        </p:nvSpPr>
        <p:spPr>
          <a:xfrm>
            <a:off x="2133600" y="365125"/>
            <a:ext cx="10515600" cy="1325563"/>
          </a:xfrm>
        </p:spPr>
        <p:txBody>
          <a:bodyPr/>
          <a:lstStyle/>
          <a:p>
            <a:r>
              <a:rPr lang="en-GB" b="1" dirty="0" smtClean="0">
                <a:latin typeface="Futura Std Medium" panose="020B0502020204020303" pitchFamily="34" charset="0"/>
              </a:rPr>
              <a:t>Rules &amp; Regs</a:t>
            </a:r>
            <a:endParaRPr lang="en-GB" b="1" dirty="0">
              <a:latin typeface="Futura Std Medium" panose="020B0502020204020303"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68758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25109" y="485775"/>
            <a:ext cx="8596668" cy="6596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Futura Std Medium" panose="020B0502020204020303" pitchFamily="34" charset="0"/>
              </a:rPr>
              <a:t>The Budget</a:t>
            </a:r>
            <a:endParaRPr lang="en-GB" b="1" dirty="0">
              <a:latin typeface="Futura Std Medium" panose="020B0502020204020303" pitchFamily="34" charset="0"/>
            </a:endParaRPr>
          </a:p>
        </p:txBody>
      </p:sp>
      <p:sp>
        <p:nvSpPr>
          <p:cNvPr id="5" name="Content Placeholder 2"/>
          <p:cNvSpPr txBox="1">
            <a:spLocks/>
          </p:cNvSpPr>
          <p:nvPr/>
        </p:nvSpPr>
        <p:spPr>
          <a:xfrm>
            <a:off x="1753659" y="1283386"/>
            <a:ext cx="8596668" cy="51555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smtClean="0"/>
              <a:t>Candidates will have a budget that they can use to purchase materials for their election campaign.</a:t>
            </a:r>
          </a:p>
          <a:p>
            <a:pPr marL="0" indent="0" algn="just">
              <a:buFont typeface="Arial" panose="020B0604020202020204" pitchFamily="34" charset="0"/>
              <a:buNone/>
            </a:pPr>
            <a:endParaRPr lang="en-GB" dirty="0" smtClean="0"/>
          </a:p>
          <a:p>
            <a:pPr marL="0" indent="0">
              <a:buFont typeface="Arial" panose="020B0604020202020204" pitchFamily="34" charset="0"/>
              <a:buNone/>
            </a:pPr>
            <a:r>
              <a:rPr lang="en-GB" b="1" dirty="0" smtClean="0"/>
              <a:t>All candidates have a budget of £60.</a:t>
            </a:r>
          </a:p>
          <a:p>
            <a:pPr marL="0" indent="0" algn="just">
              <a:buFont typeface="Arial" panose="020B0604020202020204" pitchFamily="34" charset="0"/>
              <a:buNone/>
            </a:pPr>
            <a:r>
              <a:rPr lang="en-GB" b="1" dirty="0" smtClean="0"/>
              <a:t>Do not go over budget. Keep track of what you are spending. If you spend nothing, you should let us know that this is the case.</a:t>
            </a:r>
          </a:p>
          <a:p>
            <a:pPr marL="0" indent="0" algn="just">
              <a:buFont typeface="Arial" panose="020B0604020202020204" pitchFamily="34" charset="0"/>
              <a:buNone/>
            </a:pPr>
            <a:r>
              <a:rPr lang="en-GB" b="1" dirty="0" smtClean="0"/>
              <a:t>EVERYTHING you buy &amp; use must be included in your budget. You are not allowed to ‘top up’ your budget with your own money.</a:t>
            </a:r>
          </a:p>
          <a:p>
            <a:pPr marL="0" indent="0" algn="just">
              <a:buFont typeface="Arial" panose="020B0604020202020204" pitchFamily="34" charset="0"/>
              <a:buNone/>
            </a:pPr>
            <a:endParaRPr lang="en-GB" b="1" dirty="0" smtClean="0"/>
          </a:p>
          <a:p>
            <a:pPr marL="0" indent="0" algn="ctr">
              <a:buFont typeface="Arial" panose="020B0604020202020204" pitchFamily="34" charset="0"/>
              <a:buNone/>
            </a:pPr>
            <a:r>
              <a:rPr lang="en-GB" sz="2700" b="1" dirty="0"/>
              <a:t>How does it work?</a:t>
            </a:r>
          </a:p>
          <a:p>
            <a:pPr marL="0" indent="0" algn="just">
              <a:buFont typeface="Arial" panose="020B0604020202020204" pitchFamily="34" charset="0"/>
              <a:buNone/>
            </a:pPr>
            <a:r>
              <a:rPr lang="en-GB" dirty="0" smtClean="0"/>
              <a:t>Candidates will spend their budget and reclaim their spending by completing a Personal Claim form.</a:t>
            </a:r>
          </a:p>
          <a:p>
            <a:pPr marL="0" indent="0" algn="just">
              <a:buFont typeface="Arial" panose="020B0604020202020204" pitchFamily="34" charset="0"/>
              <a:buNone/>
            </a:pPr>
            <a:r>
              <a:rPr lang="en-GB" dirty="0" smtClean="0"/>
              <a:t>Speak to us in the office to get one of these. These must be accompanied by full, itemised receipts of your campaign spending.</a:t>
            </a:r>
          </a:p>
          <a:p>
            <a:pPr marL="0" indent="0" algn="just">
              <a:buFont typeface="Arial" panose="020B0604020202020204" pitchFamily="34" charset="0"/>
              <a:buNone/>
            </a:pPr>
            <a:r>
              <a:rPr lang="en-GB" b="1" dirty="0" smtClean="0">
                <a:solidFill>
                  <a:schemeClr val="accent1"/>
                </a:solidFill>
              </a:rPr>
              <a:t>ALL CLAIMS</a:t>
            </a:r>
            <a:r>
              <a:rPr lang="en-GB" dirty="0" smtClean="0">
                <a:solidFill>
                  <a:schemeClr val="accent1"/>
                </a:solidFill>
              </a:rPr>
              <a:t> </a:t>
            </a:r>
            <a:r>
              <a:rPr lang="en-GB" dirty="0" smtClean="0"/>
              <a:t>will need to be handed into Student Voice by 1pm on Friday 13</a:t>
            </a:r>
            <a:r>
              <a:rPr lang="en-GB" baseline="30000" dirty="0" smtClean="0"/>
              <a:t>th</a:t>
            </a:r>
            <a:r>
              <a:rPr lang="en-GB" dirty="0" smtClean="0"/>
              <a:t> March. </a:t>
            </a:r>
          </a:p>
          <a:p>
            <a:pPr marL="0" indent="0" algn="just">
              <a:buFont typeface="Arial" panose="020B0604020202020204" pitchFamily="34" charset="0"/>
              <a:buNone/>
            </a:pPr>
            <a:endParaRPr lang="en-GB" b="1" dirty="0" smtClean="0"/>
          </a:p>
          <a:p>
            <a:pPr marL="0" indent="0" algn="just">
              <a:buFont typeface="Arial" panose="020B0604020202020204" pitchFamily="34" charset="0"/>
              <a:buNone/>
            </a:pPr>
            <a:r>
              <a:rPr lang="en-GB" dirty="0" smtClean="0"/>
              <a:t>Candidate spending will be available for other candidates to scrutinise at 1-5pm on </a:t>
            </a:r>
          </a:p>
          <a:p>
            <a:pPr marL="0" indent="0" algn="just">
              <a:buFont typeface="Arial" panose="020B0604020202020204" pitchFamily="34" charset="0"/>
              <a:buNone/>
            </a:pPr>
            <a:r>
              <a:rPr lang="en-GB" dirty="0" smtClean="0"/>
              <a:t>Friday 13</a:t>
            </a:r>
            <a:r>
              <a:rPr lang="en-GB" baseline="30000" dirty="0" smtClean="0"/>
              <a:t>th</a:t>
            </a:r>
            <a:r>
              <a:rPr lang="en-GB" dirty="0" smtClean="0"/>
              <a:t> March.</a:t>
            </a:r>
            <a:endParaRPr lang="en-GB"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3404227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98425"/>
            <a:ext cx="10515600" cy="1325563"/>
          </a:xfrm>
        </p:spPr>
        <p:txBody>
          <a:bodyPr>
            <a:normAutofit/>
          </a:bodyPr>
          <a:lstStyle/>
          <a:p>
            <a:r>
              <a:rPr lang="en-GB" b="1" dirty="0">
                <a:latin typeface="Futura Std Medium" panose="020B0502020204020303" pitchFamily="34" charset="0"/>
              </a:rPr>
              <a:t>How does voting work?</a:t>
            </a:r>
          </a:p>
        </p:txBody>
      </p:sp>
      <p:pic>
        <p:nvPicPr>
          <p:cNvPr id="9" name="2adUzBbS7X8"/>
          <p:cNvPicPr>
            <a:picLocks noGrp="1" noRot="1" noChangeAspect="1"/>
          </p:cNvPicPr>
          <p:nvPr>
            <p:ph idx="1"/>
            <a:videoFile r:link="rId1"/>
          </p:nvPr>
        </p:nvPicPr>
        <p:blipFill>
          <a:blip r:embed="rId3"/>
          <a:stretch>
            <a:fillRect/>
          </a:stretch>
        </p:blipFill>
        <p:spPr>
          <a:xfrm>
            <a:off x="1989668" y="1690688"/>
            <a:ext cx="6392332" cy="3595687"/>
          </a:xfrm>
          <a:prstGeom prst="rect">
            <a:avLst/>
          </a:prstGeom>
          <a:ln>
            <a:noFill/>
          </a:ln>
          <a:effectLst/>
          <a:scene3d>
            <a:camera prst="orthographicFront"/>
            <a:lightRig rig="balanced" dir="t"/>
          </a:scene3d>
          <a:sp3d prstMaterial="softEdge">
            <a:bevelT w="203200" h="101600" prst="cross"/>
            <a:contourClr>
              <a:srgbClr val="FFFFFF"/>
            </a:contourClr>
          </a:sp3d>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377348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76" y="365125"/>
            <a:ext cx="10515600" cy="1325563"/>
          </a:xfrm>
        </p:spPr>
        <p:txBody>
          <a:bodyPr/>
          <a:lstStyle/>
          <a:p>
            <a:r>
              <a:rPr lang="en-GB" b="1" dirty="0" smtClean="0">
                <a:latin typeface="Futura Std Medium" panose="020B0502020204020303" pitchFamily="34" charset="0"/>
              </a:rPr>
              <a:t>Creating a Manifesto</a:t>
            </a:r>
            <a:endParaRPr lang="en-GB" b="1" dirty="0">
              <a:latin typeface="Futura Std Medium" panose="020B0502020204020303" pitchFamily="34" charset="0"/>
            </a:endParaRPr>
          </a:p>
        </p:txBody>
      </p:sp>
      <p:sp>
        <p:nvSpPr>
          <p:cNvPr id="3" name="Content Placeholder 2"/>
          <p:cNvSpPr>
            <a:spLocks noGrp="1"/>
          </p:cNvSpPr>
          <p:nvPr>
            <p:ph idx="1"/>
          </p:nvPr>
        </p:nvSpPr>
        <p:spPr>
          <a:xfrm>
            <a:off x="356063" y="2008510"/>
            <a:ext cx="10515600" cy="4351338"/>
          </a:xfrm>
        </p:spPr>
        <p:txBody>
          <a:bodyPr/>
          <a:lstStyle/>
          <a:p>
            <a:pPr marL="0" indent="0">
              <a:buNone/>
            </a:pPr>
            <a:r>
              <a:rPr lang="en-GB" b="1" dirty="0" smtClean="0"/>
              <a:t>What is a manifesto?</a:t>
            </a:r>
          </a:p>
          <a:p>
            <a:pPr marL="0" indent="0">
              <a:buNone/>
            </a:pPr>
            <a:r>
              <a:rPr lang="en-GB" sz="2000" dirty="0" smtClean="0"/>
              <a:t>A manifesto is a short text that candidates can use to try and convince voters to vote for them. To this end, it usually contains information about:</a:t>
            </a:r>
          </a:p>
          <a:p>
            <a:r>
              <a:rPr lang="en-GB" sz="2000" dirty="0" smtClean="0"/>
              <a:t>Who you are and what position you are running for</a:t>
            </a:r>
          </a:p>
          <a:p>
            <a:r>
              <a:rPr lang="en-GB" sz="2000" dirty="0" smtClean="0"/>
              <a:t>Why you want to win the election – why are you passionate about this role?</a:t>
            </a:r>
          </a:p>
          <a:p>
            <a:r>
              <a:rPr lang="en-GB" sz="2000" dirty="0" smtClean="0"/>
              <a:t>What you would do if you won the election – what projects and policies would you introduce?</a:t>
            </a:r>
          </a:p>
          <a:p>
            <a:r>
              <a:rPr lang="en-GB" sz="2000" dirty="0" smtClean="0"/>
              <a:t>What experience and skills you have that make you a good candidate – have you been involved in the SU before? Have you worked on projects related to the role?</a:t>
            </a:r>
          </a:p>
          <a:p>
            <a:r>
              <a:rPr lang="en-GB" sz="2000" dirty="0" smtClean="0"/>
              <a:t>Often it will include a slogan – to make your campaign more memorable!</a:t>
            </a:r>
          </a:p>
          <a:p>
            <a:pPr marL="0" indent="0">
              <a:buNone/>
            </a:pPr>
            <a:endParaRPr lang="en-GB" sz="2000"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581646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76" y="365125"/>
            <a:ext cx="10515600" cy="1325563"/>
          </a:xfrm>
        </p:spPr>
        <p:txBody>
          <a:bodyPr/>
          <a:lstStyle/>
          <a:p>
            <a:r>
              <a:rPr lang="en-GB" b="1" dirty="0" smtClean="0">
                <a:latin typeface="Futura Std Medium" panose="020B0502020204020303" pitchFamily="34" charset="0"/>
              </a:rPr>
              <a:t>Creating a Manifesto</a:t>
            </a:r>
            <a:endParaRPr lang="en-GB" b="1" dirty="0">
              <a:latin typeface="Futura Std Medium" panose="020B0502020204020303" pitchFamily="34" charset="0"/>
            </a:endParaRPr>
          </a:p>
        </p:txBody>
      </p:sp>
      <p:sp>
        <p:nvSpPr>
          <p:cNvPr id="3" name="Content Placeholder 2"/>
          <p:cNvSpPr>
            <a:spLocks noGrp="1"/>
          </p:cNvSpPr>
          <p:nvPr>
            <p:ph idx="1"/>
          </p:nvPr>
        </p:nvSpPr>
        <p:spPr>
          <a:xfrm>
            <a:off x="356063" y="2008510"/>
            <a:ext cx="10515600" cy="4351338"/>
          </a:xfrm>
        </p:spPr>
        <p:txBody>
          <a:bodyPr/>
          <a:lstStyle/>
          <a:p>
            <a:pPr marL="0" indent="0">
              <a:buNone/>
            </a:pPr>
            <a:r>
              <a:rPr lang="en-GB" b="1" dirty="0" smtClean="0"/>
              <a:t>It’s a chance for you to ‘talk’ to students you might not meet while campaigning. </a:t>
            </a:r>
          </a:p>
          <a:p>
            <a:pPr marL="0" indent="0">
              <a:buNone/>
            </a:pPr>
            <a:endParaRPr lang="en-GB" b="1" dirty="0"/>
          </a:p>
          <a:p>
            <a:pPr marL="0" indent="0">
              <a:buNone/>
            </a:pPr>
            <a:r>
              <a:rPr lang="en-GB" b="1" dirty="0" smtClean="0"/>
              <a:t>How can you get them on your side?</a:t>
            </a:r>
          </a:p>
          <a:p>
            <a:pPr marL="0" indent="0">
              <a:buNone/>
            </a:pPr>
            <a:endParaRPr lang="en-GB" b="1" dirty="0"/>
          </a:p>
          <a:p>
            <a:pPr marL="0" indent="0">
              <a:buNone/>
            </a:pPr>
            <a:r>
              <a:rPr lang="en-GB" b="1" dirty="0" smtClean="0"/>
              <a:t>What do students care about? </a:t>
            </a:r>
            <a:endParaRPr lang="en-GB" sz="2000" b="1" dirty="0"/>
          </a:p>
          <a:p>
            <a:pPr marL="0" indent="0">
              <a:buNone/>
            </a:pPr>
            <a:r>
              <a:rPr lang="en-GB" sz="2000" b="1" dirty="0" smtClean="0"/>
              <a:t>Ask your friends!</a:t>
            </a:r>
            <a:endParaRPr lang="en-GB" sz="2000" b="1" dirty="0"/>
          </a:p>
          <a:p>
            <a:pPr marL="0" indent="0">
              <a:buNone/>
            </a:pPr>
            <a:r>
              <a:rPr lang="en-GB" sz="2000" b="1" dirty="0" smtClean="0"/>
              <a:t>What would make people vote for you?</a:t>
            </a:r>
            <a:endParaRPr lang="en-GB" sz="2000" dirty="0" smtClean="0"/>
          </a:p>
          <a:p>
            <a:pPr marL="0" indent="0">
              <a:buNone/>
            </a:pPr>
            <a:endParaRPr lang="en-GB" sz="2000" dirty="0" smtClean="0"/>
          </a:p>
        </p:txBody>
      </p:sp>
      <p:pic>
        <p:nvPicPr>
          <p:cNvPr id="3076" name="Picture 4" descr="Image result for confused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0657" y="3653414"/>
            <a:ext cx="1744978" cy="1744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19709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74" y="365125"/>
            <a:ext cx="10515600" cy="1325563"/>
          </a:xfrm>
        </p:spPr>
        <p:txBody>
          <a:bodyPr/>
          <a:lstStyle/>
          <a:p>
            <a:r>
              <a:rPr lang="en-GB" b="1" dirty="0" smtClean="0">
                <a:latin typeface="Futura Std Medium" panose="020B0502020204020303" pitchFamily="34" charset="0"/>
              </a:rPr>
              <a:t>Creating a Manifesto</a:t>
            </a:r>
            <a:endParaRPr lang="en-GB" b="1" dirty="0">
              <a:latin typeface="Futura Std Medium" panose="020B0502020204020303" pitchFamily="34" charset="0"/>
            </a:endParaRPr>
          </a:p>
        </p:txBody>
      </p:sp>
      <p:sp>
        <p:nvSpPr>
          <p:cNvPr id="3" name="Content Placeholder 2"/>
          <p:cNvSpPr>
            <a:spLocks noGrp="1"/>
          </p:cNvSpPr>
          <p:nvPr>
            <p:ph idx="1"/>
          </p:nvPr>
        </p:nvSpPr>
        <p:spPr>
          <a:xfrm>
            <a:off x="563875" y="2075001"/>
            <a:ext cx="10515600" cy="4774685"/>
          </a:xfrm>
        </p:spPr>
        <p:txBody>
          <a:bodyPr>
            <a:normAutofit fontScale="85000" lnSpcReduction="20000"/>
          </a:bodyPr>
          <a:lstStyle/>
          <a:p>
            <a:pPr marL="0" indent="0">
              <a:buNone/>
            </a:pPr>
            <a:r>
              <a:rPr lang="en-GB" sz="2000" b="1" i="1" dirty="0" smtClean="0"/>
              <a:t>Who am I? </a:t>
            </a:r>
          </a:p>
          <a:p>
            <a:pPr marL="0" indent="0">
              <a:buNone/>
            </a:pPr>
            <a:r>
              <a:rPr lang="en-GB" sz="1800" dirty="0">
                <a:latin typeface="Futura Std Medium" panose="020B0502020204020303" pitchFamily="34" charset="0"/>
                <a:ea typeface="+mj-ea"/>
                <a:cs typeface="+mj-cs"/>
              </a:rPr>
              <a:t>My name’s </a:t>
            </a:r>
            <a:r>
              <a:rPr lang="en-GB" sz="1800" dirty="0" smtClean="0">
                <a:latin typeface="Futura Std Medium" panose="020B0502020204020303" pitchFamily="34" charset="0"/>
                <a:ea typeface="+mj-ea"/>
                <a:cs typeface="+mj-cs"/>
              </a:rPr>
              <a:t>Stu Dent and I’m running to be your President!</a:t>
            </a:r>
          </a:p>
          <a:p>
            <a:pPr marL="0" indent="0">
              <a:buNone/>
            </a:pPr>
            <a:r>
              <a:rPr lang="en-GB" sz="2000" b="1" i="1" dirty="0" smtClean="0"/>
              <a:t>Why am I running?</a:t>
            </a:r>
            <a:endParaRPr lang="en-GB" sz="2000" b="1" i="1" dirty="0"/>
          </a:p>
          <a:p>
            <a:pPr marL="0" indent="0">
              <a:buNone/>
            </a:pPr>
            <a:r>
              <a:rPr lang="en-GB" sz="1800" dirty="0" smtClean="0">
                <a:latin typeface="Futura Std Medium" panose="020B0502020204020303" pitchFamily="34" charset="0"/>
              </a:rPr>
              <a:t>I live and breathe the Students’ Union, and I want to use my passion to make sure that the Students’ Union can thrive in the future. </a:t>
            </a:r>
          </a:p>
          <a:p>
            <a:pPr marL="0" indent="0">
              <a:buNone/>
            </a:pPr>
            <a:r>
              <a:rPr lang="en-GB" sz="2000" b="1" i="1" dirty="0" smtClean="0"/>
              <a:t>What will I do?</a:t>
            </a:r>
            <a:endParaRPr lang="en-GB" sz="2000" b="1" i="1" dirty="0"/>
          </a:p>
          <a:p>
            <a:pPr marL="0" indent="0">
              <a:buNone/>
            </a:pPr>
            <a:r>
              <a:rPr lang="en-GB" sz="1800" dirty="0" smtClean="0">
                <a:latin typeface="Futura Std Medium" panose="020B0502020204020303" pitchFamily="34" charset="0"/>
              </a:rPr>
              <a:t>If you elect me as your President, I will: </a:t>
            </a:r>
          </a:p>
          <a:p>
            <a:r>
              <a:rPr lang="en-GB" sz="1800" dirty="0" smtClean="0">
                <a:latin typeface="Futura Std Medium" panose="020B0502020204020303" pitchFamily="34" charset="0"/>
              </a:rPr>
              <a:t>Push to ensure that students get a fair accommodation deal on campus</a:t>
            </a:r>
          </a:p>
          <a:p>
            <a:r>
              <a:rPr lang="en-GB" sz="1800" dirty="0" smtClean="0">
                <a:latin typeface="Futura Std Medium" panose="020B0502020204020303" pitchFamily="34" charset="0"/>
              </a:rPr>
              <a:t>Make scrutiny of your Officers more transparent</a:t>
            </a:r>
          </a:p>
          <a:p>
            <a:pPr marL="0" indent="0">
              <a:buNone/>
            </a:pPr>
            <a:r>
              <a:rPr lang="en-GB" sz="2000" b="1" i="1" dirty="0"/>
              <a:t>Why vote for me</a:t>
            </a:r>
            <a:r>
              <a:rPr lang="en-GB" sz="2000" b="1" i="1" dirty="0" smtClean="0"/>
              <a:t>?</a:t>
            </a:r>
          </a:p>
          <a:p>
            <a:pPr marL="0" indent="0">
              <a:buNone/>
            </a:pPr>
            <a:r>
              <a:rPr lang="en-GB" sz="1800" dirty="0">
                <a:latin typeface="Futura Std Medium" panose="020B0502020204020303" pitchFamily="34" charset="0"/>
              </a:rPr>
              <a:t>I’ve got </a:t>
            </a:r>
            <a:r>
              <a:rPr lang="en-GB" sz="1800" dirty="0" smtClean="0">
                <a:latin typeface="Futura Std Medium" panose="020B0502020204020303" pitchFamily="34" charset="0"/>
              </a:rPr>
              <a:t>bags of experience of working with the student community:</a:t>
            </a:r>
          </a:p>
          <a:p>
            <a:r>
              <a:rPr lang="en-GB" sz="1800" dirty="0" smtClean="0">
                <a:latin typeface="Futura Std Medium" panose="020B0502020204020303" pitchFamily="34" charset="0"/>
              </a:rPr>
              <a:t>I’m a student rep</a:t>
            </a:r>
          </a:p>
          <a:p>
            <a:r>
              <a:rPr lang="en-GB" sz="1800" dirty="0" smtClean="0">
                <a:latin typeface="Futura Std Medium" panose="020B0502020204020303" pitchFamily="34" charset="0"/>
              </a:rPr>
              <a:t>I’m chairperson of my society</a:t>
            </a:r>
          </a:p>
          <a:p>
            <a:r>
              <a:rPr lang="en-GB" sz="1800" dirty="0" smtClean="0">
                <a:latin typeface="Futura Std Medium" panose="020B0502020204020303" pitchFamily="34" charset="0"/>
              </a:rPr>
              <a:t>I work for the University as a Student Ambassador</a:t>
            </a:r>
          </a:p>
          <a:p>
            <a:endParaRPr lang="en-GB" sz="1800" dirty="0">
              <a:latin typeface="Futura Std Medium" panose="020B0502020204020303" pitchFamily="34" charset="0"/>
            </a:endParaRPr>
          </a:p>
          <a:p>
            <a:pPr marL="0" indent="0">
              <a:buNone/>
            </a:pPr>
            <a:r>
              <a:rPr lang="en-GB" sz="1800" dirty="0" smtClean="0">
                <a:latin typeface="Futura Std Medium" panose="020B0502020204020303" pitchFamily="34" charset="0"/>
              </a:rPr>
              <a:t>So remember: </a:t>
            </a:r>
            <a:r>
              <a:rPr lang="en-GB" sz="1800" b="1" dirty="0" smtClean="0">
                <a:latin typeface="Futura Std Medium" panose="020B0502020204020303" pitchFamily="34" charset="0"/>
              </a:rPr>
              <a:t>Vote for Stu – he’s thought it through! Voting closes 13</a:t>
            </a:r>
            <a:r>
              <a:rPr lang="en-GB" sz="1800" b="1" baseline="30000" dirty="0" smtClean="0">
                <a:latin typeface="Futura Std Medium" panose="020B0502020204020303" pitchFamily="34" charset="0"/>
              </a:rPr>
              <a:t>th</a:t>
            </a:r>
            <a:r>
              <a:rPr lang="en-GB" sz="1800" b="1" dirty="0" smtClean="0">
                <a:latin typeface="Futura Std Medium" panose="020B0502020204020303" pitchFamily="34" charset="0"/>
              </a:rPr>
              <a:t> March.</a:t>
            </a:r>
            <a:endParaRPr lang="en-GB" sz="1800" b="1" dirty="0">
              <a:latin typeface="Futura Std Medium" panose="020B0502020204020303" pitchFamily="34" charset="0"/>
            </a:endParaRPr>
          </a:p>
          <a:p>
            <a:pPr marL="0" indent="0">
              <a:buNone/>
            </a:pPr>
            <a:endParaRPr lang="en-GB" sz="1800" dirty="0">
              <a:latin typeface="Futura Std Medium" panose="020B0502020204020303" pitchFamily="34" charset="0"/>
            </a:endParaRPr>
          </a:p>
          <a:p>
            <a:pPr marL="0" indent="0">
              <a:buNone/>
            </a:pPr>
            <a:endParaRPr lang="en-GB" sz="1800" dirty="0">
              <a:latin typeface="Futura Std Medium" panose="020B0502020204020303"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00483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428" y="348501"/>
            <a:ext cx="6526877" cy="1325563"/>
          </a:xfrm>
        </p:spPr>
        <p:txBody>
          <a:bodyPr/>
          <a:lstStyle/>
          <a:p>
            <a:r>
              <a:rPr lang="en-GB" b="1" dirty="0" smtClean="0">
                <a:latin typeface="Futura Std Medium" panose="020B0502020204020303" pitchFamily="34" charset="0"/>
              </a:rPr>
              <a:t>Icebreaker…</a:t>
            </a:r>
            <a:endParaRPr lang="en-GB" b="1" dirty="0">
              <a:latin typeface="Futura Std Medium" panose="020B0502020204020303"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585" t="22406"/>
          <a:stretch/>
        </p:blipFill>
        <p:spPr>
          <a:xfrm>
            <a:off x="-8626" y="-8626"/>
            <a:ext cx="1298850" cy="135434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505" b="26322"/>
          <a:stretch/>
        </p:blipFill>
        <p:spPr>
          <a:xfrm>
            <a:off x="-8793" y="4050871"/>
            <a:ext cx="2649871" cy="280712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83556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87" y="365125"/>
            <a:ext cx="10515600" cy="1325563"/>
          </a:xfrm>
        </p:spPr>
        <p:txBody>
          <a:bodyPr/>
          <a:lstStyle/>
          <a:p>
            <a:r>
              <a:rPr lang="en-GB" b="1" dirty="0" smtClean="0">
                <a:latin typeface="Futura Std Medium" panose="020B0502020204020303" pitchFamily="34" charset="0"/>
              </a:rPr>
              <a:t>Visual Manifestos</a:t>
            </a:r>
            <a:endParaRPr lang="en-GB" b="1" dirty="0">
              <a:latin typeface="Futura Std Medium" panose="020B0502020204020303" pitchFamily="34" charset="0"/>
            </a:endParaRPr>
          </a:p>
        </p:txBody>
      </p:sp>
      <p:sp>
        <p:nvSpPr>
          <p:cNvPr id="3" name="Content Placeholder 2"/>
          <p:cNvSpPr>
            <a:spLocks noGrp="1"/>
          </p:cNvSpPr>
          <p:nvPr>
            <p:ph idx="1"/>
          </p:nvPr>
        </p:nvSpPr>
        <p:spPr>
          <a:xfrm>
            <a:off x="838200" y="2075014"/>
            <a:ext cx="10515600" cy="4351338"/>
          </a:xfrm>
        </p:spPr>
        <p:txBody>
          <a:bodyPr/>
          <a:lstStyle/>
          <a:p>
            <a:pPr marL="0" indent="0">
              <a:buNone/>
            </a:pPr>
            <a:r>
              <a:rPr lang="en-GB" dirty="0" smtClean="0"/>
              <a:t>Visual manifestos are a bit different (but mostly the same)…</a:t>
            </a:r>
          </a:p>
          <a:p>
            <a:pPr marL="0" indent="0">
              <a:buNone/>
            </a:pPr>
            <a:endParaRPr lang="en-GB" dirty="0"/>
          </a:p>
          <a:p>
            <a:r>
              <a:rPr lang="en-GB" dirty="0" smtClean="0"/>
              <a:t>Visually interesting (a brand, colours…)</a:t>
            </a:r>
          </a:p>
          <a:p>
            <a:r>
              <a:rPr lang="en-GB" dirty="0" smtClean="0"/>
              <a:t>Who you are (e.g. a picture of you)</a:t>
            </a:r>
          </a:p>
          <a:p>
            <a:r>
              <a:rPr lang="en-GB" dirty="0" smtClean="0"/>
              <a:t>Policies/promises</a:t>
            </a:r>
          </a:p>
          <a:p>
            <a:r>
              <a:rPr lang="en-GB" dirty="0" smtClean="0"/>
              <a:t>Experience</a:t>
            </a:r>
          </a:p>
          <a:p>
            <a:pPr marL="0" indent="0">
              <a:buNone/>
            </a:pPr>
            <a:endParaRPr lang="en-GB" dirty="0"/>
          </a:p>
          <a:p>
            <a:r>
              <a:rPr lang="en-GB" dirty="0" smtClean="0"/>
              <a:t>Don’t forget to remind people to vote! Link: </a:t>
            </a:r>
            <a:r>
              <a:rPr lang="en-GB" dirty="0" smtClean="0">
                <a:solidFill>
                  <a:srgbClr val="48BBC9"/>
                </a:solidFill>
              </a:rPr>
              <a:t>astonsu.com/vote</a:t>
            </a:r>
            <a:endParaRPr lang="en-GB" dirty="0">
              <a:solidFill>
                <a:srgbClr val="48BBC9"/>
              </a:solidFill>
            </a:endParaRPr>
          </a:p>
          <a:p>
            <a:pPr marL="0" indent="0">
              <a:buNone/>
            </a:pPr>
            <a:endParaRPr lang="en-GB" sz="2000"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680503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87" y="365125"/>
            <a:ext cx="10515600" cy="1325563"/>
          </a:xfrm>
        </p:spPr>
        <p:txBody>
          <a:bodyPr/>
          <a:lstStyle/>
          <a:p>
            <a:r>
              <a:rPr lang="en-GB" b="1" dirty="0" smtClean="0">
                <a:latin typeface="Futura Std Medium" panose="020B0502020204020303" pitchFamily="34" charset="0"/>
              </a:rPr>
              <a:t>Visual Manifestos</a:t>
            </a:r>
            <a:endParaRPr lang="en-GB" b="1" dirty="0">
              <a:latin typeface="Futura Std Medium" panose="020B0502020204020303" pitchFamily="34" charset="0"/>
            </a:endParaRPr>
          </a:p>
        </p:txBody>
      </p:sp>
      <p:sp>
        <p:nvSpPr>
          <p:cNvPr id="3" name="Content Placeholder 2"/>
          <p:cNvSpPr>
            <a:spLocks noGrp="1"/>
          </p:cNvSpPr>
          <p:nvPr>
            <p:ph idx="1"/>
          </p:nvPr>
        </p:nvSpPr>
        <p:spPr>
          <a:xfrm>
            <a:off x="838200" y="2075014"/>
            <a:ext cx="10515600" cy="4351338"/>
          </a:xfrm>
        </p:spPr>
        <p:txBody>
          <a:bodyPr>
            <a:normAutofit lnSpcReduction="10000"/>
          </a:bodyPr>
          <a:lstStyle/>
          <a:p>
            <a:r>
              <a:rPr lang="en-GB" dirty="0"/>
              <a:t>Be concise and use clear language</a:t>
            </a:r>
          </a:p>
          <a:p>
            <a:r>
              <a:rPr lang="en-GB" dirty="0"/>
              <a:t>Include key policies but keep them short</a:t>
            </a:r>
          </a:p>
          <a:p>
            <a:r>
              <a:rPr lang="en-GB" dirty="0"/>
              <a:t>Easy to read font on a good readable size</a:t>
            </a:r>
          </a:p>
          <a:p>
            <a:r>
              <a:rPr lang="en-GB" dirty="0"/>
              <a:t>Ask friends to check it over for typos or the ideas you </a:t>
            </a:r>
            <a:r>
              <a:rPr lang="en-GB" dirty="0" smtClean="0"/>
              <a:t>have</a:t>
            </a:r>
            <a:endParaRPr lang="en-GB" dirty="0"/>
          </a:p>
          <a:p>
            <a:pPr marL="0" indent="0">
              <a:buNone/>
            </a:pPr>
            <a:r>
              <a:rPr lang="en-GB" dirty="0"/>
              <a:t>Include:</a:t>
            </a:r>
          </a:p>
          <a:p>
            <a:r>
              <a:rPr lang="en-GB" dirty="0"/>
              <a:t>Aston Students’ Union Logo</a:t>
            </a:r>
          </a:p>
          <a:p>
            <a:r>
              <a:rPr lang="en-GB" dirty="0"/>
              <a:t>The vote link: </a:t>
            </a:r>
            <a:r>
              <a:rPr lang="en-GB" dirty="0">
                <a:hlinkClick r:id="rId2"/>
              </a:rPr>
              <a:t>www.astonsu.com/vote/</a:t>
            </a:r>
            <a:endParaRPr lang="en-GB" dirty="0"/>
          </a:p>
          <a:p>
            <a:r>
              <a:rPr lang="en-GB" dirty="0"/>
              <a:t>Voting closing on </a:t>
            </a:r>
            <a:r>
              <a:rPr lang="en-GB" dirty="0" smtClean="0"/>
              <a:t>Friday </a:t>
            </a:r>
            <a:r>
              <a:rPr lang="en-GB" dirty="0" smtClean="0"/>
              <a:t>13</a:t>
            </a:r>
            <a:r>
              <a:rPr lang="en-GB" baseline="30000" dirty="0" smtClean="0"/>
              <a:t>th</a:t>
            </a:r>
            <a:r>
              <a:rPr lang="en-GB" dirty="0" smtClean="0"/>
              <a:t> </a:t>
            </a:r>
            <a:r>
              <a:rPr lang="en-GB" dirty="0"/>
              <a:t>March at </a:t>
            </a:r>
            <a:r>
              <a:rPr lang="en-GB" dirty="0"/>
              <a:t>3</a:t>
            </a:r>
            <a:r>
              <a:rPr lang="en-GB" dirty="0" smtClean="0"/>
              <a:t>pm</a:t>
            </a:r>
            <a:endParaRPr lang="en-GB" dirty="0"/>
          </a:p>
          <a:p>
            <a:r>
              <a:rPr lang="en-GB" dirty="0"/>
              <a:t>The position you are running for</a:t>
            </a:r>
          </a:p>
          <a:p>
            <a:pPr marL="0" indent="0">
              <a:buNone/>
            </a:pPr>
            <a:endParaRPr lang="en-GB" sz="2000" dirty="0" smtClean="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938059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87" y="365125"/>
            <a:ext cx="10515600" cy="1325563"/>
          </a:xfrm>
        </p:spPr>
        <p:txBody>
          <a:bodyPr/>
          <a:lstStyle/>
          <a:p>
            <a:r>
              <a:rPr lang="en-GB" b="1" dirty="0" smtClean="0">
                <a:latin typeface="Futura Std Medium" panose="020B0502020204020303" pitchFamily="34" charset="0"/>
              </a:rPr>
              <a:t>Visual Manifestos</a:t>
            </a:r>
            <a:endParaRPr lang="en-GB" b="1" dirty="0">
              <a:latin typeface="Futura Std Medium" panose="020B0502020204020303" pitchFamily="34" charset="0"/>
            </a:endParaRPr>
          </a:p>
        </p:txBody>
      </p:sp>
      <p:sp>
        <p:nvSpPr>
          <p:cNvPr id="3" name="Content Placeholder 2"/>
          <p:cNvSpPr>
            <a:spLocks noGrp="1"/>
          </p:cNvSpPr>
          <p:nvPr>
            <p:ph idx="1"/>
          </p:nvPr>
        </p:nvSpPr>
        <p:spPr>
          <a:xfrm>
            <a:off x="381000" y="1760477"/>
            <a:ext cx="10515600" cy="4351338"/>
          </a:xfrm>
        </p:spPr>
        <p:txBody>
          <a:bodyPr>
            <a:normAutofit fontScale="77500" lnSpcReduction="20000"/>
          </a:bodyPr>
          <a:lstStyle/>
          <a:p>
            <a:pPr marL="0" indent="0">
              <a:buNone/>
            </a:pPr>
            <a:r>
              <a:rPr lang="en-GB" b="1" dirty="0" smtClean="0"/>
              <a:t>The technical stuff….</a:t>
            </a:r>
          </a:p>
          <a:p>
            <a:r>
              <a:rPr lang="en-GB" dirty="0" smtClean="0"/>
              <a:t>A4 portrait</a:t>
            </a:r>
          </a:p>
          <a:p>
            <a:r>
              <a:rPr lang="en-GB" dirty="0" smtClean="0"/>
              <a:t>JPEG </a:t>
            </a:r>
            <a:r>
              <a:rPr lang="en-GB" dirty="0"/>
              <a:t>Format (as high a resolution as possible)</a:t>
            </a:r>
          </a:p>
          <a:p>
            <a:endParaRPr lang="en-GB" dirty="0"/>
          </a:p>
          <a:p>
            <a:pPr marL="0" indent="0">
              <a:buNone/>
            </a:pPr>
            <a:r>
              <a:rPr lang="en-GB" dirty="0"/>
              <a:t>Programmes you can use include:</a:t>
            </a:r>
          </a:p>
          <a:p>
            <a:r>
              <a:rPr lang="en-GB" dirty="0"/>
              <a:t>Photoshop (if you have access)</a:t>
            </a:r>
          </a:p>
          <a:p>
            <a:r>
              <a:rPr lang="en-GB" dirty="0"/>
              <a:t>GIMP (Free online software similar to </a:t>
            </a:r>
            <a:r>
              <a:rPr lang="en-GB" dirty="0" smtClean="0"/>
              <a:t>Photoshop</a:t>
            </a:r>
            <a:r>
              <a:rPr lang="en-GB" dirty="0"/>
              <a:t>)</a:t>
            </a:r>
          </a:p>
          <a:p>
            <a:r>
              <a:rPr lang="en-GB" dirty="0"/>
              <a:t>Microsoft </a:t>
            </a:r>
            <a:r>
              <a:rPr lang="en-GB" dirty="0" smtClean="0"/>
              <a:t>Publisher</a:t>
            </a:r>
          </a:p>
          <a:p>
            <a:r>
              <a:rPr lang="en-GB" dirty="0" err="1" smtClean="0"/>
              <a:t>Canva</a:t>
            </a:r>
            <a:endParaRPr lang="en-GB" dirty="0"/>
          </a:p>
          <a:p>
            <a:endParaRPr lang="en-GB" dirty="0"/>
          </a:p>
          <a:p>
            <a:pPr marL="0" indent="0">
              <a:buNone/>
            </a:pPr>
            <a:r>
              <a:rPr lang="en-GB" dirty="0"/>
              <a:t>Please do not use</a:t>
            </a:r>
          </a:p>
          <a:p>
            <a:r>
              <a:rPr lang="en-GB" dirty="0"/>
              <a:t>Microsoft word or save as a pdf as you cannot display this on the website as an image</a:t>
            </a:r>
          </a:p>
          <a:p>
            <a:pPr marL="0" indent="0">
              <a:buNone/>
            </a:pPr>
            <a:endParaRPr lang="en-GB" sz="2000"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11273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732" y="365125"/>
            <a:ext cx="10515600" cy="1325563"/>
          </a:xfrm>
        </p:spPr>
        <p:txBody>
          <a:bodyPr/>
          <a:lstStyle/>
          <a:p>
            <a:r>
              <a:rPr lang="en-GB" b="1" dirty="0" smtClean="0">
                <a:latin typeface="Futura Std Medium" panose="020B0502020204020303" pitchFamily="34" charset="0"/>
              </a:rPr>
              <a:t>Visual Manifestos</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050068"/>
            <a:ext cx="6044738" cy="4351338"/>
          </a:xfrm>
        </p:spPr>
        <p:txBody>
          <a:bodyPr/>
          <a:lstStyle/>
          <a:p>
            <a:pPr marL="0" indent="0">
              <a:buNone/>
            </a:pPr>
            <a:r>
              <a:rPr lang="en-GB" b="1" dirty="0" smtClean="0">
                <a:latin typeface="Futura Std Medium" panose="020B0502020204020303" pitchFamily="34" charset="0"/>
              </a:rPr>
              <a:t>Examples…</a:t>
            </a:r>
            <a:endParaRPr lang="en-GB" sz="2000" b="1" dirty="0" smtClean="0">
              <a:latin typeface="Futura Std Medium" panose="020B0502020204020303" pitchFamily="34" charset="0"/>
            </a:endParaRPr>
          </a:p>
          <a:p>
            <a:pPr marL="0" indent="0">
              <a:buNone/>
            </a:pPr>
            <a:endParaRPr lang="en-GB" sz="2000" dirty="0" smtClean="0"/>
          </a:p>
        </p:txBody>
      </p:sp>
      <p:pic>
        <p:nvPicPr>
          <p:cNvPr id="2050" name="Picture 2" descr="Image may contain: 1 perso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1248" y="1536476"/>
            <a:ext cx="3118138" cy="44085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stonsu.com/pageassets/voice/elections/getinvolved/info/Untitled-3.png"/>
          <p:cNvPicPr>
            <a:picLocks noChangeAspect="1" noChangeArrowheads="1"/>
          </p:cNvPicPr>
          <p:nvPr/>
        </p:nvPicPr>
        <p:blipFill rotWithShape="1">
          <a:blip r:embed="rId3">
            <a:extLst>
              <a:ext uri="{28A0092B-C50C-407E-A947-70E740481C1C}">
                <a14:useLocalDpi xmlns:a14="http://schemas.microsoft.com/office/drawing/2010/main" val="0"/>
              </a:ext>
            </a:extLst>
          </a:blip>
          <a:srcRect r="67280"/>
          <a:stretch/>
        </p:blipFill>
        <p:spPr bwMode="auto">
          <a:xfrm>
            <a:off x="6506139" y="1845761"/>
            <a:ext cx="3648805" cy="49150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6101663" y="6311900"/>
            <a:ext cx="862951" cy="305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22244" y="6172916"/>
            <a:ext cx="1650075" cy="307777"/>
          </a:xfrm>
          <a:prstGeom prst="rect">
            <a:avLst/>
          </a:prstGeom>
          <a:noFill/>
          <a:ln>
            <a:solidFill>
              <a:schemeClr val="tx1"/>
            </a:solidFill>
          </a:ln>
        </p:spPr>
        <p:txBody>
          <a:bodyPr wrap="square" rtlCol="0">
            <a:spAutoFit/>
          </a:bodyPr>
          <a:lstStyle/>
          <a:p>
            <a:r>
              <a:rPr lang="en-GB" sz="1400" dirty="0" smtClean="0"/>
              <a:t>Link to voting page!</a:t>
            </a:r>
            <a:endParaRPr lang="en-GB" sz="1400" dirty="0"/>
          </a:p>
        </p:txBody>
      </p:sp>
      <p:cxnSp>
        <p:nvCxnSpPr>
          <p:cNvPr id="23" name="Straight Arrow Connector 22"/>
          <p:cNvCxnSpPr/>
          <p:nvPr/>
        </p:nvCxnSpPr>
        <p:spPr>
          <a:xfrm flipV="1">
            <a:off x="2633112" y="3827985"/>
            <a:ext cx="2100813" cy="105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1592" y="3671570"/>
            <a:ext cx="2666308" cy="523220"/>
          </a:xfrm>
          <a:prstGeom prst="rect">
            <a:avLst/>
          </a:prstGeom>
          <a:noFill/>
          <a:ln>
            <a:solidFill>
              <a:schemeClr val="tx1"/>
            </a:solidFill>
          </a:ln>
        </p:spPr>
        <p:txBody>
          <a:bodyPr wrap="square" rtlCol="0">
            <a:spAutoFit/>
          </a:bodyPr>
          <a:lstStyle/>
          <a:p>
            <a:r>
              <a:rPr lang="en-GB" sz="1400" dirty="0" smtClean="0"/>
              <a:t>Bold branding and slogan (I got my mate to do this)</a:t>
            </a:r>
            <a:endParaRPr lang="en-GB" sz="1400" dirty="0"/>
          </a:p>
        </p:txBody>
      </p:sp>
      <p:cxnSp>
        <p:nvCxnSpPr>
          <p:cNvPr id="15" name="Straight Arrow Connector 14"/>
          <p:cNvCxnSpPr/>
          <p:nvPr/>
        </p:nvCxnSpPr>
        <p:spPr>
          <a:xfrm flipH="1" flipV="1">
            <a:off x="9201150" y="2771775"/>
            <a:ext cx="1040956" cy="561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51139" y="3402306"/>
            <a:ext cx="1901161" cy="307777"/>
          </a:xfrm>
          <a:prstGeom prst="rect">
            <a:avLst/>
          </a:prstGeom>
          <a:noFill/>
          <a:ln>
            <a:solidFill>
              <a:schemeClr val="tx1"/>
            </a:solidFill>
          </a:ln>
        </p:spPr>
        <p:txBody>
          <a:bodyPr wrap="square" rtlCol="0">
            <a:spAutoFit/>
          </a:bodyPr>
          <a:lstStyle/>
          <a:p>
            <a:r>
              <a:rPr lang="en-GB" sz="1400" dirty="0" smtClean="0"/>
              <a:t>Key points</a:t>
            </a: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323518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732" y="365125"/>
            <a:ext cx="10515600" cy="1325563"/>
          </a:xfrm>
        </p:spPr>
        <p:txBody>
          <a:bodyPr/>
          <a:lstStyle/>
          <a:p>
            <a:r>
              <a:rPr lang="en-GB" b="1" dirty="0" smtClean="0">
                <a:latin typeface="Futura Std Medium" panose="020B0502020204020303" pitchFamily="34" charset="0"/>
              </a:rPr>
              <a:t>Visual Manifestos</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050068"/>
            <a:ext cx="6044738" cy="4351338"/>
          </a:xfrm>
        </p:spPr>
        <p:txBody>
          <a:bodyPr/>
          <a:lstStyle/>
          <a:p>
            <a:pPr marL="0" indent="0">
              <a:buNone/>
            </a:pPr>
            <a:r>
              <a:rPr lang="en-GB" b="1" dirty="0" smtClean="0">
                <a:latin typeface="Futura Std Medium" panose="020B0502020204020303" pitchFamily="34" charset="0"/>
              </a:rPr>
              <a:t>Examples…</a:t>
            </a:r>
            <a:endParaRPr lang="en-GB" sz="2000" b="1" dirty="0" smtClean="0">
              <a:latin typeface="Futura Std Medium" panose="020B0502020204020303" pitchFamily="34" charset="0"/>
            </a:endParaRPr>
          </a:p>
          <a:p>
            <a:pPr marL="0" indent="0">
              <a:buNone/>
            </a:pPr>
            <a:endParaRPr lang="en-GB" sz="2000" dirty="0" smtClean="0"/>
          </a:p>
        </p:txBody>
      </p:sp>
      <p:pic>
        <p:nvPicPr>
          <p:cNvPr id="2052" name="Picture 4" descr="https://www.astonsu.com/pageassets/voice/elections/getinvolved/info/Untitled-3.png"/>
          <p:cNvPicPr>
            <a:picLocks noChangeAspect="1" noChangeArrowheads="1"/>
          </p:cNvPicPr>
          <p:nvPr/>
        </p:nvPicPr>
        <p:blipFill rotWithShape="1">
          <a:blip r:embed="rId2">
            <a:extLst>
              <a:ext uri="{28A0092B-C50C-407E-A947-70E740481C1C}">
                <a14:useLocalDpi xmlns:a14="http://schemas.microsoft.com/office/drawing/2010/main" val="0"/>
              </a:ext>
            </a:extLst>
          </a:blip>
          <a:srcRect l="32256"/>
          <a:stretch/>
        </p:blipFill>
        <p:spPr bwMode="auto">
          <a:xfrm>
            <a:off x="2324101" y="1921642"/>
            <a:ext cx="7294596" cy="474585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1327618" y="3740756"/>
            <a:ext cx="1085492" cy="25381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72397" y="3467150"/>
            <a:ext cx="1255221" cy="369332"/>
          </a:xfrm>
          <a:prstGeom prst="rect">
            <a:avLst/>
          </a:prstGeom>
          <a:noFill/>
          <a:ln>
            <a:solidFill>
              <a:schemeClr val="tx1"/>
            </a:solidFill>
          </a:ln>
        </p:spPr>
        <p:txBody>
          <a:bodyPr wrap="square" rtlCol="0">
            <a:spAutoFit/>
          </a:bodyPr>
          <a:lstStyle/>
          <a:p>
            <a:r>
              <a:rPr lang="en-GB" dirty="0" smtClean="0"/>
              <a:t>Why vote?</a:t>
            </a:r>
            <a:endParaRPr lang="en-GB" dirty="0"/>
          </a:p>
        </p:txBody>
      </p:sp>
      <p:cxnSp>
        <p:nvCxnSpPr>
          <p:cNvPr id="12" name="Straight Arrow Connector 11"/>
          <p:cNvCxnSpPr/>
          <p:nvPr/>
        </p:nvCxnSpPr>
        <p:spPr>
          <a:xfrm flipH="1">
            <a:off x="9569718" y="3836482"/>
            <a:ext cx="1693391" cy="8439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9372032" y="3207294"/>
            <a:ext cx="2486295" cy="646331"/>
          </a:xfrm>
          <a:prstGeom prst="rect">
            <a:avLst/>
          </a:prstGeom>
          <a:noFill/>
          <a:ln>
            <a:solidFill>
              <a:schemeClr val="tx1"/>
            </a:solidFill>
          </a:ln>
        </p:spPr>
        <p:txBody>
          <a:bodyPr wrap="square" rtlCol="0">
            <a:spAutoFit/>
          </a:bodyPr>
          <a:lstStyle/>
          <a:p>
            <a:r>
              <a:rPr lang="en-GB" dirty="0" smtClean="0"/>
              <a:t>Bold, contrasting type &amp; clear brand</a:t>
            </a:r>
            <a:endParaRPr lang="en-GB"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2168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732" y="365125"/>
            <a:ext cx="10515600" cy="1325563"/>
          </a:xfrm>
        </p:spPr>
        <p:txBody>
          <a:bodyPr/>
          <a:lstStyle/>
          <a:p>
            <a:r>
              <a:rPr lang="en-GB" b="1" dirty="0" smtClean="0">
                <a:latin typeface="Futura Std Medium" panose="020B0502020204020303" pitchFamily="34" charset="0"/>
              </a:rPr>
              <a:t>Visual Manifestos</a:t>
            </a:r>
            <a:endParaRPr lang="en-GB" b="1" dirty="0">
              <a:latin typeface="Futura Std Medium" panose="020B05020202040203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100" y="1690688"/>
            <a:ext cx="3378799" cy="4778830"/>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502767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604" y="3873160"/>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
        <p:nvSpPr>
          <p:cNvPr id="4" name="Content Placeholder 3"/>
          <p:cNvSpPr>
            <a:spLocks noGrp="1"/>
          </p:cNvSpPr>
          <p:nvPr>
            <p:ph idx="1"/>
          </p:nvPr>
        </p:nvSpPr>
        <p:spPr/>
        <p:txBody>
          <a:bodyPr/>
          <a:lstStyle/>
          <a:p>
            <a:pPr marL="0" indent="0">
              <a:buNone/>
            </a:pPr>
            <a:r>
              <a:rPr lang="en-GB" dirty="0" smtClean="0"/>
              <a:t>What’s a campaign?</a:t>
            </a:r>
            <a:endParaRPr lang="en-GB" dirty="0"/>
          </a:p>
        </p:txBody>
      </p:sp>
      <p:pic>
        <p:nvPicPr>
          <p:cNvPr id="1026" name="Picture 2" descr="https://tse1.mm.bing.net/th?id=OIP.eql0ybOBqgR9eW7vQH2PMgHaEK&amp;pid=A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77" y="2426538"/>
            <a:ext cx="2863670" cy="1607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t="23334" r="23165"/>
          <a:stretch/>
        </p:blipFill>
        <p:spPr>
          <a:xfrm>
            <a:off x="2590965" y="3144093"/>
            <a:ext cx="3852410" cy="2460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Why I&amp;#39;m a Fan of Nike&amp;#39;s New Ad Campaign - Fashionist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003" y="1345721"/>
            <a:ext cx="2122922" cy="3180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Martin Luther King&amp;#39;s Radical Legacy, From the Poor Peopl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492" y="4866275"/>
            <a:ext cx="3635375" cy="1911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ampaign in north-east France (1814) - Wikipe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1530" y="4309255"/>
            <a:ext cx="3201136" cy="2112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29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sp>
        <p:nvSpPr>
          <p:cNvPr id="3" name="Content Placeholder 2"/>
          <p:cNvSpPr>
            <a:spLocks noGrp="1"/>
          </p:cNvSpPr>
          <p:nvPr>
            <p:ph idx="1"/>
          </p:nvPr>
        </p:nvSpPr>
        <p:spPr>
          <a:xfrm>
            <a:off x="635587" y="2538508"/>
            <a:ext cx="7391400" cy="2935491"/>
          </a:xfrm>
        </p:spPr>
        <p:txBody>
          <a:bodyPr/>
          <a:lstStyle/>
          <a:p>
            <a:pPr marL="0" indent="0">
              <a:buNone/>
            </a:pPr>
            <a:r>
              <a:rPr lang="en-GB" sz="2000" b="1" dirty="0" smtClean="0">
                <a:latin typeface="Futura Std Medium" panose="020B0502020204020303" pitchFamily="34" charset="0"/>
              </a:rPr>
              <a:t>Campaigning: </a:t>
            </a:r>
            <a:r>
              <a:rPr lang="en-GB" sz="2000" i="1" dirty="0">
                <a:latin typeface="Futura Std Medium" panose="020B0502020204020303" pitchFamily="34" charset="0"/>
              </a:rPr>
              <a:t>“</a:t>
            </a:r>
            <a:r>
              <a:rPr lang="en-GB" sz="2000" i="1" dirty="0" smtClean="0">
                <a:latin typeface="Futura Std Medium" panose="020B0502020204020303" pitchFamily="34" charset="0"/>
              </a:rPr>
              <a:t>working </a:t>
            </a:r>
            <a:r>
              <a:rPr lang="en-GB" sz="2000" i="1" dirty="0">
                <a:latin typeface="Futura Std Medium" panose="020B0502020204020303" pitchFamily="34" charset="0"/>
              </a:rPr>
              <a:t>in an organized and active way towards a particular goal, typically a political or social one</a:t>
            </a:r>
            <a:r>
              <a:rPr lang="en-GB" sz="2000" i="1" dirty="0" smtClean="0">
                <a:latin typeface="Futura Std Medium" panose="020B0502020204020303" pitchFamily="34" charset="0"/>
              </a:rPr>
              <a:t>.”</a:t>
            </a:r>
          </a:p>
          <a:p>
            <a:pPr marL="0" indent="0">
              <a:buNone/>
            </a:pPr>
            <a:endParaRPr lang="en-GB" sz="2000" i="1" dirty="0" smtClean="0">
              <a:latin typeface="Futura Std Medium" panose="020B0502020204020303" pitchFamily="34" charset="0"/>
            </a:endParaRPr>
          </a:p>
          <a:p>
            <a:pPr marL="0" indent="0">
              <a:buNone/>
            </a:pPr>
            <a:r>
              <a:rPr lang="en-GB" sz="2000" dirty="0" smtClean="0">
                <a:latin typeface="Futura Std Medium" panose="020B0502020204020303" pitchFamily="34" charset="0"/>
              </a:rPr>
              <a:t>If you want to win this election, you need people to vote for you! And it’s not enough to just ask your friends to vote; to win you will need to reach lots of different groups of students</a:t>
            </a:r>
            <a:r>
              <a:rPr lang="en-GB" sz="2000" b="1" dirty="0" smtClean="0">
                <a:latin typeface="Futura Std Medium" panose="020B0502020204020303" pitchFamily="34" charset="0"/>
              </a:rPr>
              <a:t>.</a:t>
            </a:r>
            <a:r>
              <a:rPr lang="en-GB" sz="2000" dirty="0" smtClean="0">
                <a:latin typeface="Futura Std Medium" panose="020B0502020204020303" pitchFamily="34" charset="0"/>
              </a:rPr>
              <a:t> To get those votes, you will need to </a:t>
            </a:r>
            <a:r>
              <a:rPr lang="en-GB" sz="2000" b="1" dirty="0" smtClean="0">
                <a:latin typeface="Futura Std Medium" panose="020B0502020204020303" pitchFamily="34" charset="0"/>
              </a:rPr>
              <a:t>campaign</a:t>
            </a:r>
            <a:r>
              <a:rPr lang="en-GB" sz="2000" dirty="0" smtClean="0">
                <a:latin typeface="Futura Std Medium" panose="020B0502020204020303" pitchFamily="34" charset="0"/>
              </a:rPr>
              <a:t>, either online or in person (but probably both). You can do this on your own, or with a team</a:t>
            </a:r>
            <a:r>
              <a:rPr lang="en-GB" sz="2000" dirty="0">
                <a:latin typeface="Futura Std Medium" panose="020B0502020204020303" pitchFamily="34" charset="0"/>
              </a:rPr>
              <a:t>.</a:t>
            </a:r>
            <a:endParaRPr lang="en-GB" sz="2000" dirty="0" smtClean="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604" y="3873160"/>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818018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365125"/>
            <a:ext cx="10515600" cy="1325563"/>
          </a:xfrm>
        </p:spPr>
        <p:txBody>
          <a:bodyPr/>
          <a:lstStyle/>
          <a:p>
            <a:r>
              <a:rPr lang="en-GB" b="1" dirty="0" smtClean="0">
                <a:latin typeface="Futura Std Medium" panose="020B0502020204020303" pitchFamily="34" charset="0"/>
              </a:rPr>
              <a:t>What were the main deciding factors in the 2019 UK Election campaign?</a:t>
            </a:r>
            <a:endParaRPr lang="en-GB" b="1" dirty="0">
              <a:latin typeface="Futura Std Medium" panose="020B0502020204020303" pitchFamily="34" charset="0"/>
            </a:endParaRPr>
          </a:p>
        </p:txBody>
      </p:sp>
      <p:pic>
        <p:nvPicPr>
          <p:cNvPr id="4" name="Content Placeholder 3"/>
          <p:cNvPicPr>
            <a:picLocks noGrp="1" noChangeAspect="1"/>
          </p:cNvPicPr>
          <p:nvPr>
            <p:ph idx="1"/>
          </p:nvPr>
        </p:nvPicPr>
        <p:blipFill>
          <a:blip r:embed="rId2"/>
          <a:stretch>
            <a:fillRect/>
          </a:stretch>
        </p:blipFill>
        <p:spPr>
          <a:xfrm>
            <a:off x="3000375" y="2469694"/>
            <a:ext cx="6191250" cy="3531850"/>
          </a:xfrm>
          <a:prstGeom prst="rect">
            <a:avLst/>
          </a:prstGeom>
        </p:spPr>
      </p:pic>
      <p:pic>
        <p:nvPicPr>
          <p:cNvPr id="2050" name="Picture 2" descr="Boris Johnson to enshrine EU citizens&amp;#39; rights in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100000" l="0" r="90000">
                        <a14:foregroundMark x1="36125" y1="32889" x2="43875" y2="14556"/>
                        <a14:foregroundMark x1="35063" y1="34444" x2="36750" y2="47444"/>
                        <a14:backgroundMark x1="2688" y1="45222" x2="12188" y2="42556"/>
                        <a14:backgroundMark x1="11125" y1="49000" x2="11125" y2="62444"/>
                        <a14:backgroundMark x1="7250" y1="60889" x2="6375" y2="37556"/>
                        <a14:backgroundMark x1="563" y1="88111" x2="2063" y2="57111"/>
                        <a14:backgroundMark x1="3125" y1="82333" x2="4250" y2="75444"/>
                        <a14:backgroundMark x1="31625" y1="58556" x2="26188" y2="32111"/>
                        <a14:backgroundMark x1="36750" y1="14889" x2="30312" y2="24111"/>
                        <a14:backgroundMark x1="33750" y1="25667" x2="39125" y2="13333"/>
                        <a14:backgroundMark x1="32438" y1="44444" x2="32875" y2="52111"/>
                        <a14:backgroundMark x1="39375" y1="14889" x2="44563" y2="9889"/>
                        <a14:backgroundMark x1="43875" y1="12556" x2="46250"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0" y="4488180"/>
            <a:ext cx="4213013" cy="2369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mas returns Jeremy Corbynâs years of suppor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20" b="100000" l="0" r="89968">
                        <a14:foregroundMark x1="27670" y1="97561" x2="60680" y2="9853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191624" y="4867459"/>
            <a:ext cx="3000375" cy="199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55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208009"/>
            <a:ext cx="7391400" cy="4351338"/>
          </a:xfrm>
        </p:spPr>
        <p:txBody>
          <a:bodyPr/>
          <a:lstStyle/>
          <a:p>
            <a:pPr marL="0" indent="0">
              <a:buNone/>
            </a:pPr>
            <a:r>
              <a:rPr lang="en-GB" sz="2000" b="1" dirty="0" smtClean="0">
                <a:latin typeface="Futura Std Medium" panose="020B0502020204020303" pitchFamily="34" charset="0"/>
              </a:rPr>
              <a:t>Methods for campaigning:</a:t>
            </a:r>
          </a:p>
          <a:p>
            <a:pPr marL="0" indent="0">
              <a:buNone/>
            </a:pPr>
            <a:endParaRPr lang="en-GB" sz="2000" b="1" dirty="0">
              <a:latin typeface="Futura Std Medium" panose="020B0502020204020303" pitchFamily="34" charset="0"/>
            </a:endParaRPr>
          </a:p>
          <a:p>
            <a:pPr>
              <a:buFontTx/>
              <a:buChar char="-"/>
            </a:pPr>
            <a:r>
              <a:rPr lang="en-GB" sz="2000" b="1" dirty="0" smtClean="0">
                <a:latin typeface="Futura Std Medium" panose="020B0502020204020303" pitchFamily="34" charset="0"/>
              </a:rPr>
              <a:t>Face-to-Face Campaigning – </a:t>
            </a:r>
            <a:r>
              <a:rPr lang="en-GB" sz="2000" i="1" dirty="0" smtClean="0">
                <a:latin typeface="Futura Std Medium" panose="020B0502020204020303" pitchFamily="34" charset="0"/>
              </a:rPr>
              <a:t>talking to students in person asking them to vote for you. </a:t>
            </a:r>
            <a:endParaRPr lang="en-GB" sz="2000" b="1" dirty="0" smtClean="0">
              <a:latin typeface="Futura Std Medium" panose="020B0502020204020303" pitchFamily="34" charset="0"/>
            </a:endParaRPr>
          </a:p>
          <a:p>
            <a:pPr>
              <a:buFontTx/>
              <a:buChar char="-"/>
            </a:pPr>
            <a:r>
              <a:rPr lang="en-GB" sz="2000" b="1" dirty="0" smtClean="0">
                <a:latin typeface="Futura Std Medium" panose="020B0502020204020303" pitchFamily="34" charset="0"/>
              </a:rPr>
              <a:t>Online: </a:t>
            </a:r>
            <a:r>
              <a:rPr lang="en-GB" sz="2000" i="1" dirty="0" smtClean="0">
                <a:latin typeface="Futura Std Medium" panose="020B0502020204020303" pitchFamily="34" charset="0"/>
              </a:rPr>
              <a:t>Facebook posts (can be paid), making a group and adding people…</a:t>
            </a:r>
          </a:p>
          <a:p>
            <a:pPr>
              <a:buFontTx/>
              <a:buChar char="-"/>
            </a:pPr>
            <a:r>
              <a:rPr lang="en-GB" sz="2000" b="1" dirty="0" smtClean="0">
                <a:latin typeface="Futura Std Medium" panose="020B0502020204020303" pitchFamily="34" charset="0"/>
              </a:rPr>
              <a:t>Attending events: </a:t>
            </a:r>
            <a:r>
              <a:rPr lang="en-GB" sz="2000" i="1" dirty="0" smtClean="0">
                <a:latin typeface="Futura Std Medium" panose="020B0502020204020303" pitchFamily="34" charset="0"/>
              </a:rPr>
              <a:t>Club/society events, other on-campus events…</a:t>
            </a:r>
          </a:p>
          <a:p>
            <a:pPr>
              <a:buFontTx/>
              <a:buChar char="-"/>
            </a:pPr>
            <a:r>
              <a:rPr lang="en-GB" sz="2000" b="1" dirty="0" smtClean="0">
                <a:latin typeface="Futura Std Medium" panose="020B0502020204020303" pitchFamily="34" charset="0"/>
              </a:rPr>
              <a:t>Using creative materials: </a:t>
            </a:r>
            <a:r>
              <a:rPr lang="en-GB" sz="2000" i="1" dirty="0" smtClean="0">
                <a:latin typeface="Futura Std Medium" panose="020B0502020204020303" pitchFamily="34" charset="0"/>
              </a:rPr>
              <a:t>T-shirts, cardboard, flyers…</a:t>
            </a: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604" y="3873160"/>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44138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036" y="306936"/>
            <a:ext cx="6526877" cy="1325563"/>
          </a:xfrm>
        </p:spPr>
        <p:txBody>
          <a:bodyPr/>
          <a:lstStyle/>
          <a:p>
            <a:r>
              <a:rPr lang="en-GB" b="1" dirty="0" smtClean="0">
                <a:latin typeface="Futura Std Medium" panose="020B0502020204020303" pitchFamily="34" charset="0"/>
              </a:rPr>
              <a:t>Your</a:t>
            </a:r>
            <a:r>
              <a:rPr lang="en-GB" sz="6600" b="1" dirty="0">
                <a:latin typeface="Futura Std Medium" panose="020B0502020204020303" pitchFamily="34" charset="0"/>
              </a:rPr>
              <a:t> </a:t>
            </a:r>
            <a:r>
              <a:rPr lang="en-GB" b="1" dirty="0" smtClean="0">
                <a:latin typeface="Futura Std Medium" panose="020B0502020204020303" pitchFamily="34" charset="0"/>
              </a:rPr>
              <a:t>SU</a:t>
            </a:r>
            <a:endParaRPr lang="en-GB" b="1" dirty="0">
              <a:latin typeface="Futura Std Medium" panose="020B0502020204020303" pitchFamily="34" charset="0"/>
            </a:endParaRPr>
          </a:p>
        </p:txBody>
      </p:sp>
      <p:pic>
        <p:nvPicPr>
          <p:cNvPr id="6" name="Picture 5"/>
          <p:cNvPicPr>
            <a:picLocks noChangeAspect="1"/>
          </p:cNvPicPr>
          <p:nvPr/>
        </p:nvPicPr>
        <p:blipFill rotWithShape="1">
          <a:blip r:embed="rId2"/>
          <a:srcRect l="375" r="536" b="1660"/>
          <a:stretch/>
        </p:blipFill>
        <p:spPr>
          <a:xfrm>
            <a:off x="7197785" y="306936"/>
            <a:ext cx="4418900" cy="21221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https://c1.staticflickr.com/8/7908/33197305518_76a4832568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8731" y="2351995"/>
            <a:ext cx="2532354" cy="18992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c1.staticflickr.com/8/7843/32130717407_72c84ee988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7142" y="2144289"/>
            <a:ext cx="2384402" cy="1788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1123" y="2763031"/>
            <a:ext cx="6027576"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Our </a:t>
            </a:r>
            <a:r>
              <a:rPr lang="en-GB" sz="2400" dirty="0"/>
              <a:t>b</a:t>
            </a:r>
            <a:r>
              <a:rPr lang="en-GB" sz="2400" dirty="0" smtClean="0"/>
              <a:t>rand new building – hopefully you now know it quite well!</a:t>
            </a:r>
          </a:p>
          <a:p>
            <a:endParaRPr lang="en-GB" sz="2400" dirty="0"/>
          </a:p>
          <a:p>
            <a:pPr marL="285750" indent="-285750">
              <a:buFont typeface="Arial" panose="020B0604020202020204" pitchFamily="34" charset="0"/>
              <a:buChar char="•"/>
            </a:pPr>
            <a:r>
              <a:rPr lang="en-GB" sz="2400" dirty="0" smtClean="0"/>
              <a:t>The most modern and sustainable building on campus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winners of this election will become the second Officer team to start their term in the building!</a:t>
            </a:r>
            <a:endParaRPr lang="en-GB"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191" y="-399694"/>
            <a:ext cx="1745415" cy="1745415"/>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4272110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208009"/>
            <a:ext cx="7391400" cy="4351338"/>
          </a:xfrm>
        </p:spPr>
        <p:txBody>
          <a:bodyPr/>
          <a:lstStyle/>
          <a:p>
            <a:pPr marL="0" indent="0">
              <a:buNone/>
            </a:pPr>
            <a:r>
              <a:rPr lang="en-GB" sz="2000" b="1" dirty="0" smtClean="0">
                <a:latin typeface="Futura Std Medium" panose="020B0502020204020303" pitchFamily="34" charset="0"/>
              </a:rPr>
              <a:t>Offline campaigning tips:</a:t>
            </a:r>
          </a:p>
          <a:p>
            <a:pPr marL="0" indent="0">
              <a:buNone/>
            </a:pPr>
            <a:r>
              <a:rPr lang="en-GB" sz="2000" b="1" dirty="0" smtClean="0">
                <a:latin typeface="Futura Std Medium" panose="020B0502020204020303" pitchFamily="34" charset="0"/>
              </a:rPr>
              <a:t>Tip #1: Be seen!</a:t>
            </a:r>
          </a:p>
          <a:p>
            <a:pPr marL="0" indent="0">
              <a:buNone/>
            </a:pPr>
            <a:r>
              <a:rPr lang="en-GB" sz="1800" dirty="0" smtClean="0">
                <a:latin typeface="Futura Std Medium" panose="020B0502020204020303" pitchFamily="34" charset="0"/>
              </a:rPr>
              <a:t>Students will vote for the best candidate they know about. If they don’t know about you, they probably won’t vote for you. Your job is to make sure as many people as possible know about you.</a:t>
            </a:r>
          </a:p>
          <a:p>
            <a:pPr marL="0" indent="0">
              <a:buNone/>
            </a:pPr>
            <a:r>
              <a:rPr lang="en-GB" sz="2000" b="1" dirty="0">
                <a:latin typeface="Futura Std Medium" panose="020B0502020204020303" pitchFamily="34" charset="0"/>
              </a:rPr>
              <a:t>Tip </a:t>
            </a:r>
            <a:r>
              <a:rPr lang="en-GB" sz="2000" b="1" dirty="0" smtClean="0">
                <a:latin typeface="Futura Std Medium" panose="020B0502020204020303" pitchFamily="34" charset="0"/>
              </a:rPr>
              <a:t>#2: Know your speech</a:t>
            </a:r>
          </a:p>
          <a:p>
            <a:pPr marL="0" indent="0">
              <a:buNone/>
            </a:pPr>
            <a:r>
              <a:rPr lang="en-GB" sz="1800" dirty="0" smtClean="0">
                <a:latin typeface="Futura Std Medium" panose="020B0502020204020303" pitchFamily="34" charset="0"/>
              </a:rPr>
              <a:t>You’ll talk to a lot of people. Make sure you can talk about your policies in a short ‘elevator pitch’ that you can give to someone in a few seconds.</a:t>
            </a:r>
          </a:p>
          <a:p>
            <a:pPr marL="0" indent="0">
              <a:buNone/>
            </a:pPr>
            <a:r>
              <a:rPr lang="en-GB" sz="2000" b="1" dirty="0">
                <a:latin typeface="Futura Std Medium" panose="020B0502020204020303" pitchFamily="34" charset="0"/>
              </a:rPr>
              <a:t>Tip </a:t>
            </a:r>
            <a:r>
              <a:rPr lang="en-GB" sz="2000" b="1" dirty="0" smtClean="0">
                <a:latin typeface="Futura Std Medium" panose="020B0502020204020303" pitchFamily="34" charset="0"/>
              </a:rPr>
              <a:t>#3: Get creative!</a:t>
            </a:r>
          </a:p>
          <a:p>
            <a:pPr marL="0" indent="0">
              <a:buNone/>
            </a:pPr>
            <a:r>
              <a:rPr lang="en-GB" sz="1800" dirty="0" smtClean="0">
                <a:latin typeface="Futura Std Medium" panose="020B0502020204020303" pitchFamily="34" charset="0"/>
              </a:rPr>
              <a:t>You have a budget to use, as well as some materials from your SU. How can you use it to get the most coverage? How can you make your brand stay in people’s minds?</a:t>
            </a: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604" y="3873160"/>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3950566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208009"/>
            <a:ext cx="7391400" cy="4351338"/>
          </a:xfrm>
        </p:spPr>
        <p:txBody>
          <a:bodyPr/>
          <a:lstStyle/>
          <a:p>
            <a:pPr marL="0" indent="0">
              <a:buNone/>
            </a:pPr>
            <a:r>
              <a:rPr lang="en-GB" sz="2000" b="1" dirty="0" smtClean="0">
                <a:latin typeface="Futura Std Medium" panose="020B0502020204020303" pitchFamily="34" charset="0"/>
              </a:rPr>
              <a:t>Online campaigning:</a:t>
            </a:r>
          </a:p>
          <a:p>
            <a:pPr marL="0" indent="0">
              <a:buNone/>
            </a:pPr>
            <a:endParaRPr lang="en-GB" sz="2000" b="1" dirty="0">
              <a:latin typeface="Futura Std Medium" panose="020B0502020204020303" pitchFamily="34" charset="0"/>
            </a:endParaRPr>
          </a:p>
          <a:p>
            <a:r>
              <a:rPr lang="en-GB" sz="2000" b="1" dirty="0" smtClean="0">
                <a:latin typeface="Futura Std Medium" panose="020B0502020204020303" pitchFamily="34" charset="0"/>
              </a:rPr>
              <a:t>Viral marketing – </a:t>
            </a:r>
            <a:r>
              <a:rPr lang="en-GB" sz="2000" dirty="0" smtClean="0">
                <a:latin typeface="Futura Std Medium" panose="020B0502020204020303" pitchFamily="34" charset="0"/>
              </a:rPr>
              <a:t>can you create something that people will share?</a:t>
            </a:r>
          </a:p>
          <a:p>
            <a:pPr marL="0" indent="0">
              <a:buNone/>
            </a:pPr>
            <a:endParaRPr lang="en-GB" sz="2000" dirty="0" smtClean="0">
              <a:latin typeface="Futura Std Medium" panose="020B0502020204020303" pitchFamily="34" charset="0"/>
            </a:endParaRPr>
          </a:p>
          <a:p>
            <a:r>
              <a:rPr lang="en-GB" sz="2000" b="1" dirty="0" smtClean="0">
                <a:latin typeface="Futura Std Medium" panose="020B0502020204020303" pitchFamily="34" charset="0"/>
              </a:rPr>
              <a:t>Paid posts – </a:t>
            </a:r>
            <a:r>
              <a:rPr lang="en-GB" sz="2000" dirty="0" smtClean="0">
                <a:latin typeface="Futura Std Medium" panose="020B0502020204020303" pitchFamily="34" charset="0"/>
              </a:rPr>
              <a:t>you can sponsor posts on social media (this will come out of your budget)</a:t>
            </a:r>
          </a:p>
          <a:p>
            <a:endParaRPr lang="en-GB" sz="2000" b="1" dirty="0" smtClean="0">
              <a:latin typeface="Futura Std Medium" panose="020B0502020204020303" pitchFamily="34" charset="0"/>
            </a:endParaRPr>
          </a:p>
          <a:p>
            <a:r>
              <a:rPr lang="en-GB" sz="2000" b="1" dirty="0" smtClean="0">
                <a:latin typeface="Futura Std Medium" panose="020B0502020204020303" pitchFamily="34" charset="0"/>
              </a:rPr>
              <a:t>Think outside the box – </a:t>
            </a:r>
            <a:r>
              <a:rPr lang="en-GB" sz="2000" dirty="0" smtClean="0">
                <a:latin typeface="Futura Std Medium" panose="020B0502020204020303" pitchFamily="34" charset="0"/>
              </a:rPr>
              <a:t>how can you expand your reach?</a:t>
            </a:r>
            <a:endParaRPr lang="en-GB" sz="2000" b="1" dirty="0" smtClean="0">
              <a:latin typeface="Futura Std Medium" panose="020B0502020204020303" pitchFamily="34" charset="0"/>
            </a:endParaRPr>
          </a:p>
          <a:p>
            <a:pPr marL="0" indent="0">
              <a:buNone/>
            </a:pPr>
            <a:endParaRPr lang="en-GB" sz="2000" b="1" dirty="0">
              <a:latin typeface="Futura Std Medium" panose="020B0502020204020303" pitchFamily="34" charset="0"/>
            </a:endParaRPr>
          </a:p>
        </p:txBody>
      </p:sp>
      <p:pic>
        <p:nvPicPr>
          <p:cNvPr id="1026" name="Picture 2" descr="Image may contain: 3 people, people smiling, text that says &quot;ASTON STUDENTS AMNA ATTEEQ OTHER FOR CANDIDATE PRESIDEN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9196" y="379371"/>
            <a:ext cx="3125636" cy="2148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pic>
        <p:nvPicPr>
          <p:cNvPr id="8" name="Picture 2" descr="Why The Joker Is A Magnet for Awards Buz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550" y="2683036"/>
            <a:ext cx="3494281" cy="249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80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208009"/>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604" y="3873160"/>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elevator p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533" y="1345721"/>
            <a:ext cx="4578467" cy="26162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4894" y="2319245"/>
            <a:ext cx="5863705" cy="3416320"/>
          </a:xfrm>
          <a:prstGeom prst="rect">
            <a:avLst/>
          </a:prstGeom>
          <a:noFill/>
        </p:spPr>
        <p:txBody>
          <a:bodyPr wrap="square" rtlCol="0">
            <a:spAutoFit/>
          </a:bodyPr>
          <a:lstStyle/>
          <a:p>
            <a:pPr algn="ctr"/>
            <a:r>
              <a:rPr lang="en-GB" sz="2800" b="1" dirty="0" smtClean="0">
                <a:latin typeface="Futura Std Medium" panose="020B0502020204020303" pitchFamily="34" charset="0"/>
              </a:rPr>
              <a:t>ACTIVITY</a:t>
            </a:r>
            <a:endParaRPr lang="en-GB" sz="2800" b="1" dirty="0">
              <a:latin typeface="Futura Std Medium" panose="020B0502020204020303" pitchFamily="34" charset="0"/>
            </a:endParaRPr>
          </a:p>
          <a:p>
            <a:pPr algn="ctr"/>
            <a:endParaRPr lang="en-GB" sz="2800" b="1" dirty="0" smtClean="0">
              <a:latin typeface="Futura Std Medium" panose="020B0502020204020303" pitchFamily="34" charset="0"/>
            </a:endParaRPr>
          </a:p>
          <a:p>
            <a:pPr algn="ctr"/>
            <a:r>
              <a:rPr lang="en-GB" sz="2400" b="1" dirty="0" smtClean="0">
                <a:latin typeface="Futura Std Medium" panose="020B0502020204020303" pitchFamily="34" charset="0"/>
              </a:rPr>
              <a:t>Practice your elevator pitch! In pairs/small groups, take it in turns to sell your favourite TV programme/film/band.</a:t>
            </a:r>
          </a:p>
          <a:p>
            <a:pPr algn="ctr"/>
            <a:r>
              <a:rPr lang="en-GB" sz="2400" b="1" dirty="0" smtClean="0">
                <a:latin typeface="Futura Std Medium" panose="020B0502020204020303" pitchFamily="34" charset="0"/>
              </a:rPr>
              <a:t> You have 1 minute to make it as convincing as possible!</a:t>
            </a:r>
          </a:p>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597086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Campaigning 101</a:t>
            </a:r>
            <a:endParaRPr lang="en-GB" b="1" dirty="0">
              <a:latin typeface="Futura Std Medium" panose="020B0502020204020303" pitchFamily="34" charset="0"/>
            </a:endParaRPr>
          </a:p>
        </p:txBody>
      </p:sp>
      <p:sp>
        <p:nvSpPr>
          <p:cNvPr id="3" name="Content Placeholder 2"/>
          <p:cNvSpPr>
            <a:spLocks noGrp="1"/>
          </p:cNvSpPr>
          <p:nvPr>
            <p:ph idx="1"/>
          </p:nvPr>
        </p:nvSpPr>
        <p:spPr>
          <a:xfrm>
            <a:off x="247996" y="2208009"/>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0381" y="3868530"/>
            <a:ext cx="2321619" cy="14924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elevator p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053" y="1178411"/>
            <a:ext cx="4578467" cy="26162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4895" y="2319245"/>
            <a:ext cx="5611090" cy="3416320"/>
          </a:xfrm>
          <a:prstGeom prst="rect">
            <a:avLst/>
          </a:prstGeom>
          <a:noFill/>
        </p:spPr>
        <p:txBody>
          <a:bodyPr wrap="square" rtlCol="0">
            <a:spAutoFit/>
          </a:bodyPr>
          <a:lstStyle/>
          <a:p>
            <a:pPr algn="ctr"/>
            <a:r>
              <a:rPr lang="en-GB" sz="2800" b="1" dirty="0" smtClean="0">
                <a:latin typeface="Futura Std Medium" panose="020B0502020204020303" pitchFamily="34" charset="0"/>
              </a:rPr>
              <a:t>Demonstration</a:t>
            </a:r>
            <a:endParaRPr lang="en-GB" sz="2800" b="1" dirty="0">
              <a:latin typeface="Futura Std Medium" panose="020B0502020204020303" pitchFamily="34" charset="0"/>
            </a:endParaRPr>
          </a:p>
          <a:p>
            <a:pPr algn="ctr"/>
            <a:endParaRPr lang="en-GB" sz="2800" b="1" dirty="0" smtClean="0">
              <a:latin typeface="Futura Std Medium" panose="020B0502020204020303" pitchFamily="34" charset="0"/>
            </a:endParaRPr>
          </a:p>
          <a:p>
            <a:pPr algn="ctr"/>
            <a:r>
              <a:rPr lang="en-GB" sz="2400" b="1" dirty="0" smtClean="0">
                <a:latin typeface="Futura Std Medium" panose="020B0502020204020303" pitchFamily="34" charset="0"/>
              </a:rPr>
              <a:t>Practice your elevator pitch! In pairs/small groups, take it in turns to sell your favourite TV programme/film. You have 1 minute to make it as convincing as possible!</a:t>
            </a:r>
          </a:p>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3892750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normAutofit/>
          </a:bodyPr>
          <a:lstStyle/>
          <a:p>
            <a:r>
              <a:rPr lang="en-GB" sz="4000" b="1" dirty="0" smtClean="0">
                <a:latin typeface="Futura Std Medium" panose="020B0502020204020303" pitchFamily="34" charset="0"/>
              </a:rPr>
              <a:t>Making a Campaign Video</a:t>
            </a:r>
            <a:endParaRPr lang="en-GB" sz="4000" b="1" dirty="0">
              <a:latin typeface="Futura Std Medium" panose="020B0502020204020303" pitchFamily="34" charset="0"/>
            </a:endParaRPr>
          </a:p>
        </p:txBody>
      </p:sp>
      <p:pic>
        <p:nvPicPr>
          <p:cNvPr id="4098" name="Picture 2" descr="Image result for campa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292" y="3873160"/>
            <a:ext cx="2321619" cy="149247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47502" y="2332469"/>
            <a:ext cx="10515600" cy="4351338"/>
          </a:xfrm>
        </p:spPr>
        <p:txBody>
          <a:bodyPr/>
          <a:lstStyle/>
          <a:p>
            <a:r>
              <a:rPr lang="en-GB" dirty="0" smtClean="0"/>
              <a:t>Can you make something that will </a:t>
            </a:r>
            <a:r>
              <a:rPr lang="en-GB" dirty="0" smtClean="0">
                <a:hlinkClick r:id="rId3"/>
              </a:rPr>
              <a:t>go viral?</a:t>
            </a:r>
          </a:p>
          <a:p>
            <a:pPr marL="0" indent="0">
              <a:buNone/>
            </a:pPr>
            <a:r>
              <a:rPr lang="en-GB" dirty="0" smtClean="0"/>
              <a:t>		</a:t>
            </a:r>
            <a:endParaRPr lang="en-GB" dirty="0"/>
          </a:p>
          <a:p>
            <a:endParaRPr lang="en-GB"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531308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Candidate Wellbeing</a:t>
            </a:r>
            <a:endParaRPr lang="en-GB" b="1" dirty="0">
              <a:latin typeface="Futura Std Medium" panose="020B0502020204020303" pitchFamily="34" charset="0"/>
            </a:endParaRP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2052" name="Picture 4" descr="Image result for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89" y="1622002"/>
            <a:ext cx="3625734" cy="3479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0515" y="2238295"/>
            <a:ext cx="7656541" cy="2246769"/>
          </a:xfrm>
          <a:prstGeom prst="rect">
            <a:avLst/>
          </a:prstGeom>
          <a:noFill/>
        </p:spPr>
        <p:txBody>
          <a:bodyPr wrap="square" rtlCol="0">
            <a:spAutoFit/>
          </a:bodyPr>
          <a:lstStyle/>
          <a:p>
            <a:r>
              <a:rPr lang="en-GB" sz="2800" b="1" dirty="0" smtClean="0"/>
              <a:t>Campaigning is fun…</a:t>
            </a:r>
          </a:p>
          <a:p>
            <a:pPr algn="r"/>
            <a:r>
              <a:rPr lang="en-GB" sz="2800" b="1" dirty="0"/>
              <a:t>	</a:t>
            </a:r>
            <a:r>
              <a:rPr lang="en-GB" sz="2800" b="1" dirty="0" smtClean="0"/>
              <a:t>			…but it can be tough!</a:t>
            </a:r>
          </a:p>
          <a:p>
            <a:pPr algn="r"/>
            <a:endParaRPr lang="en-GB" sz="2800" b="1" dirty="0"/>
          </a:p>
          <a:p>
            <a:r>
              <a:rPr lang="en-GB" sz="2800" b="1" dirty="0" smtClean="0"/>
              <a:t>Make sure to take care of yourself while you campaign.</a:t>
            </a:r>
            <a:endParaRPr lang="en-GB"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615627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Candidate Wellbeing</a:t>
            </a:r>
            <a:endParaRPr lang="en-GB" b="1" dirty="0">
              <a:latin typeface="Futura Std Medium" panose="020B0502020204020303" pitchFamily="34" charset="0"/>
            </a:endParaRP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2052" name="Picture 4" descr="Image result for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436" y="1651107"/>
            <a:ext cx="3625734" cy="3479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0515" y="2238295"/>
            <a:ext cx="7656541" cy="4401205"/>
          </a:xfrm>
          <a:prstGeom prst="rect">
            <a:avLst/>
          </a:prstGeom>
          <a:noFill/>
        </p:spPr>
        <p:txBody>
          <a:bodyPr wrap="square" rtlCol="0">
            <a:spAutoFit/>
          </a:bodyPr>
          <a:lstStyle/>
          <a:p>
            <a:r>
              <a:rPr lang="en-GB" sz="2800" b="1" dirty="0" smtClean="0"/>
              <a:t>Make sure you:</a:t>
            </a:r>
          </a:p>
          <a:p>
            <a:endParaRPr lang="en-GB" sz="2800" b="1" dirty="0"/>
          </a:p>
          <a:p>
            <a:pPr marL="457200" indent="-457200">
              <a:buFont typeface="Wingdings" panose="05000000000000000000" pitchFamily="2" charset="2"/>
              <a:buChar char="ü"/>
            </a:pPr>
            <a:r>
              <a:rPr lang="en-GB" sz="2800" b="1" dirty="0" smtClean="0"/>
              <a:t>Eat</a:t>
            </a:r>
          </a:p>
          <a:p>
            <a:pPr marL="457200" indent="-457200">
              <a:buFont typeface="Wingdings" panose="05000000000000000000" pitchFamily="2" charset="2"/>
              <a:buChar char="ü"/>
            </a:pPr>
            <a:r>
              <a:rPr lang="en-GB" sz="2800" b="1" dirty="0" smtClean="0"/>
              <a:t>Drink</a:t>
            </a:r>
          </a:p>
          <a:p>
            <a:pPr marL="457200" indent="-457200">
              <a:buFont typeface="Wingdings" panose="05000000000000000000" pitchFamily="2" charset="2"/>
              <a:buChar char="ü"/>
            </a:pPr>
            <a:r>
              <a:rPr lang="en-GB" sz="2800" b="1" dirty="0" smtClean="0"/>
              <a:t>Sleep!</a:t>
            </a:r>
          </a:p>
          <a:p>
            <a:pPr marL="457200" indent="-457200">
              <a:buFont typeface="Wingdings" panose="05000000000000000000" pitchFamily="2" charset="2"/>
              <a:buChar char="ü"/>
            </a:pPr>
            <a:endParaRPr lang="en-GB" sz="2800" b="1" dirty="0"/>
          </a:p>
          <a:p>
            <a:r>
              <a:rPr lang="en-GB" sz="2800" dirty="0" smtClean="0"/>
              <a:t>Let your friends know that you might need extra support during campaigning.</a:t>
            </a:r>
          </a:p>
          <a:p>
            <a:endParaRPr lang="en-GB" sz="2800" b="1" dirty="0"/>
          </a:p>
          <a:p>
            <a:r>
              <a:rPr lang="en-GB" sz="2800" b="1" dirty="0" smtClean="0"/>
              <a:t>		</a:t>
            </a:r>
            <a:endParaRPr lang="en-GB" sz="2800" b="1" dirty="0"/>
          </a:p>
        </p:txBody>
      </p:sp>
      <p:pic>
        <p:nvPicPr>
          <p:cNvPr id="4098" name="Picture 2" descr="Image result for foo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9807" y="2915814"/>
            <a:ext cx="896169" cy="4749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lass of water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272" y="3517334"/>
            <a:ext cx="495267" cy="4952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illow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064" y="4012601"/>
            <a:ext cx="1143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2678049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92" y="356812"/>
            <a:ext cx="10515600" cy="1325563"/>
          </a:xfrm>
        </p:spPr>
        <p:txBody>
          <a:bodyPr/>
          <a:lstStyle/>
          <a:p>
            <a:r>
              <a:rPr lang="en-GB" b="1" dirty="0" smtClean="0">
                <a:latin typeface="Futura Std Medium" panose="020B0502020204020303" pitchFamily="34" charset="0"/>
              </a:rPr>
              <a:t>Candidate Breakfast!</a:t>
            </a:r>
            <a:endParaRPr lang="en-GB" b="1" dirty="0">
              <a:latin typeface="Futura Std Medium" panose="020B0502020204020303" pitchFamily="34" charset="0"/>
            </a:endParaRP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sp>
        <p:nvSpPr>
          <p:cNvPr id="9" name="TextBox 8"/>
          <p:cNvSpPr txBox="1"/>
          <p:nvPr/>
        </p:nvSpPr>
        <p:spPr>
          <a:xfrm>
            <a:off x="310515" y="2238295"/>
            <a:ext cx="7656541" cy="2246769"/>
          </a:xfrm>
          <a:prstGeom prst="rect">
            <a:avLst/>
          </a:prstGeom>
          <a:noFill/>
        </p:spPr>
        <p:txBody>
          <a:bodyPr wrap="square" rtlCol="0">
            <a:spAutoFit/>
          </a:bodyPr>
          <a:lstStyle/>
          <a:p>
            <a:r>
              <a:rPr lang="en-GB" sz="2800" b="1" dirty="0" smtClean="0"/>
              <a:t>Candidate breakfast and briefing will be held every day in the SU from 8:30 - 10. </a:t>
            </a:r>
          </a:p>
          <a:p>
            <a:endParaRPr lang="en-GB" sz="2800" b="1" dirty="0"/>
          </a:p>
          <a:p>
            <a:r>
              <a:rPr lang="en-GB" sz="2800" b="1" dirty="0" smtClean="0"/>
              <a:t>Come down for food, drinks and to learn valuable information about voting!	</a:t>
            </a:r>
            <a:endParaRPr lang="en-GB" sz="2800" b="1" dirty="0"/>
          </a:p>
        </p:txBody>
      </p:sp>
      <p:pic>
        <p:nvPicPr>
          <p:cNvPr id="5122" name="Picture 2" descr="Image result for breakfast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416" y="2458305"/>
            <a:ext cx="3144233" cy="2596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1324297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553" y="3027131"/>
            <a:ext cx="2949372" cy="1325563"/>
          </a:xfrm>
        </p:spPr>
        <p:txBody>
          <a:bodyPr/>
          <a:lstStyle/>
          <a:p>
            <a:r>
              <a:rPr lang="en-GB" b="1" dirty="0" smtClean="0">
                <a:latin typeface="Futura Std Medium" panose="020B0502020204020303" pitchFamily="34" charset="0"/>
              </a:rPr>
              <a:t>Questions?</a:t>
            </a:r>
            <a:endParaRPr lang="en-GB" b="1" dirty="0">
              <a:latin typeface="Futura Std Medium" panose="020B0502020204020303" pitchFamily="34" charset="0"/>
            </a:endParaRPr>
          </a:p>
        </p:txBody>
      </p:sp>
      <p:sp>
        <p:nvSpPr>
          <p:cNvPr id="3" name="Content Placeholder 2"/>
          <p:cNvSpPr>
            <a:spLocks noGrp="1"/>
          </p:cNvSpPr>
          <p:nvPr>
            <p:ph idx="1"/>
          </p:nvPr>
        </p:nvSpPr>
        <p:spPr>
          <a:xfrm>
            <a:off x="310515" y="2172578"/>
            <a:ext cx="7391400" cy="4351338"/>
          </a:xfrm>
        </p:spPr>
        <p:txBody>
          <a:bodyPr/>
          <a:lstStyle/>
          <a:p>
            <a:pPr marL="0" indent="0">
              <a:buNone/>
            </a:pPr>
            <a:endParaRPr lang="en-GB" sz="1800" dirty="0">
              <a:latin typeface="Futura Std Medium" panose="020B0502020204020303" pitchFamily="34" charset="0"/>
            </a:endParaRPr>
          </a:p>
          <a:p>
            <a:pPr marL="0" indent="0">
              <a:buNone/>
            </a:pPr>
            <a:endParaRPr lang="en-GB" sz="1800" dirty="0" smtClean="0">
              <a:latin typeface="Futura Std Medium" panose="020B0502020204020303" pitchFamily="34" charset="0"/>
            </a:endParaRPr>
          </a:p>
        </p:txBody>
      </p:sp>
      <p:sp>
        <p:nvSpPr>
          <p:cNvPr id="8" name="TextBox 7"/>
          <p:cNvSpPr txBox="1"/>
          <p:nvPr/>
        </p:nvSpPr>
        <p:spPr>
          <a:xfrm>
            <a:off x="714895" y="2319245"/>
            <a:ext cx="5611090" cy="707886"/>
          </a:xfrm>
          <a:prstGeom prst="rect">
            <a:avLst/>
          </a:prstGeom>
          <a:noFill/>
        </p:spPr>
        <p:txBody>
          <a:bodyPr wrap="square" rtlCol="0">
            <a:spAutoFit/>
          </a:bodyPr>
          <a:lstStyle/>
          <a:p>
            <a:pPr algn="ctr"/>
            <a:endParaRPr lang="en-GB" sz="2400" b="1" dirty="0">
              <a:latin typeface="Futura Std Medium" panose="020B0502020204020303" pitchFamily="34" charset="0"/>
            </a:endParaRPr>
          </a:p>
          <a:p>
            <a:pPr algn="ctr"/>
            <a:endParaRPr lang="en-GB" sz="1600" b="1" dirty="0">
              <a:latin typeface="Futura Std Medium" panose="020B0502020204020303"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3101" b="41001"/>
          <a:stretch/>
        </p:blipFill>
        <p:spPr>
          <a:xfrm>
            <a:off x="-8793" y="4618912"/>
            <a:ext cx="2550907" cy="224788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927" y="333104"/>
            <a:ext cx="1925296" cy="669988"/>
          </a:xfrm>
          <a:prstGeom prst="rect">
            <a:avLst/>
          </a:prstGeom>
        </p:spPr>
      </p:pic>
    </p:spTree>
    <p:extLst>
      <p:ext uri="{BB962C8B-B14F-4D97-AF65-F5344CB8AC3E}">
        <p14:creationId xmlns:p14="http://schemas.microsoft.com/office/powerpoint/2010/main" val="83105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4866" y="1660642"/>
            <a:ext cx="6027576"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Is a democratic, student-led organisation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 charity, but with commercial outlets (shop, bar, café)</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Run by a team of 14 Officers – four full-time Officers, and ten part-time officers</a:t>
            </a:r>
          </a:p>
          <a:p>
            <a:endParaRPr lang="en-GB" sz="2400" dirty="0"/>
          </a:p>
          <a:p>
            <a:pPr marL="285750" indent="-285750">
              <a:buFont typeface="Arial" panose="020B0604020202020204" pitchFamily="34" charset="0"/>
              <a:buChar char="•"/>
            </a:pPr>
            <a:r>
              <a:rPr lang="en-GB" sz="2400" dirty="0" smtClean="0"/>
              <a:t>Supported by a team of permanent staff, as well as student &amp; placement staff</a:t>
            </a:r>
            <a:endParaRPr lang="en-GB" dirty="0"/>
          </a:p>
        </p:txBody>
      </p:sp>
      <p:pic>
        <p:nvPicPr>
          <p:cNvPr id="4" name="Picture 2" descr="The Lo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3199" y="466078"/>
            <a:ext cx="2588422" cy="15672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9757" b="4363"/>
          <a:stretch/>
        </p:blipFill>
        <p:spPr>
          <a:xfrm>
            <a:off x="8076510" y="1557327"/>
            <a:ext cx="2553393" cy="1453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4501" t="5382" r="-468" b="-1399"/>
          <a:stretch/>
        </p:blipFill>
        <p:spPr>
          <a:xfrm>
            <a:off x="9908083" y="2879406"/>
            <a:ext cx="1877279" cy="1400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4" descr="Image may contain: 14 people, people smiling, people stan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1547" y="3616806"/>
            <a:ext cx="2365866" cy="15768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711036" y="306936"/>
            <a:ext cx="65268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Futura Std Medium" panose="020B0502020204020303" pitchFamily="34" charset="0"/>
              </a:rPr>
              <a:t>Your</a:t>
            </a:r>
            <a:r>
              <a:rPr lang="en-GB" sz="6600" b="1" dirty="0" smtClean="0">
                <a:latin typeface="Futura Std Medium" panose="020B0502020204020303" pitchFamily="34" charset="0"/>
              </a:rPr>
              <a:t> </a:t>
            </a:r>
            <a:r>
              <a:rPr lang="en-GB" b="1" dirty="0" smtClean="0">
                <a:latin typeface="Futura Std Medium" panose="020B0502020204020303" pitchFamily="34" charset="0"/>
              </a:rPr>
              <a:t>SU</a:t>
            </a:r>
            <a:endParaRPr lang="en-GB" b="1" dirty="0">
              <a:latin typeface="Futura Std Medium" panose="020B0502020204020303"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191" y="-399694"/>
            <a:ext cx="1745415" cy="1745415"/>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423002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sp>
        <p:nvSpPr>
          <p:cNvPr id="4" name="Title 3"/>
          <p:cNvSpPr>
            <a:spLocks noGrp="1"/>
          </p:cNvSpPr>
          <p:nvPr>
            <p:ph type="title"/>
          </p:nvPr>
        </p:nvSpPr>
        <p:spPr>
          <a:xfrm>
            <a:off x="4988187" y="665451"/>
            <a:ext cx="5457825" cy="605634"/>
          </a:xfrm>
        </p:spPr>
        <p:txBody>
          <a:bodyPr>
            <a:noAutofit/>
          </a:bodyPr>
          <a:lstStyle/>
          <a:p>
            <a:r>
              <a:rPr lang="en-GB" sz="4000" b="1" dirty="0" smtClean="0">
                <a:latin typeface="Century Gothic" panose="020B0502020202020204" pitchFamily="34" charset="0"/>
              </a:rPr>
              <a:t>Organisational Chart</a:t>
            </a:r>
            <a:endParaRPr lang="en-GB" sz="4000" b="1" dirty="0">
              <a:latin typeface="Century Gothic" panose="020B0502020202020204" pitchFamily="34" charset="0"/>
            </a:endParaRPr>
          </a:p>
        </p:txBody>
      </p:sp>
      <p:sp>
        <p:nvSpPr>
          <p:cNvPr id="10" name="Rectangle 9"/>
          <p:cNvSpPr/>
          <p:nvPr/>
        </p:nvSpPr>
        <p:spPr>
          <a:xfrm>
            <a:off x="373380" y="1410288"/>
            <a:ext cx="746760" cy="861060"/>
          </a:xfrm>
          <a:prstGeom prst="rect">
            <a:avLst/>
          </a:prstGeom>
          <a:solidFill>
            <a:srgbClr val="FFC000"/>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800" dirty="0"/>
              <a:t>Trustee Board &amp; Officers</a:t>
            </a:r>
          </a:p>
        </p:txBody>
      </p:sp>
      <p:sp>
        <p:nvSpPr>
          <p:cNvPr id="14" name="Rectangle 13"/>
          <p:cNvSpPr/>
          <p:nvPr/>
        </p:nvSpPr>
        <p:spPr>
          <a:xfrm>
            <a:off x="373380" y="2241796"/>
            <a:ext cx="746760" cy="1143242"/>
          </a:xfrm>
          <a:prstGeom prst="rect">
            <a:avLst/>
          </a:prstGeom>
          <a:solidFill>
            <a:srgbClr val="22AAB8"/>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800" dirty="0"/>
              <a:t>Senior Management Team</a:t>
            </a:r>
          </a:p>
        </p:txBody>
      </p:sp>
      <p:sp>
        <p:nvSpPr>
          <p:cNvPr id="15" name="Rectangle 14"/>
          <p:cNvSpPr/>
          <p:nvPr/>
        </p:nvSpPr>
        <p:spPr>
          <a:xfrm>
            <a:off x="373380" y="3387484"/>
            <a:ext cx="746760" cy="510617"/>
          </a:xfrm>
          <a:prstGeom prst="rect">
            <a:avLst/>
          </a:prstGeom>
          <a:solidFill>
            <a:srgbClr val="92D050"/>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800" dirty="0"/>
              <a:t>Operational Management Team</a:t>
            </a:r>
          </a:p>
        </p:txBody>
      </p:sp>
      <p:sp>
        <p:nvSpPr>
          <p:cNvPr id="16" name="Rectangle 15"/>
          <p:cNvSpPr/>
          <p:nvPr/>
        </p:nvSpPr>
        <p:spPr>
          <a:xfrm>
            <a:off x="373380" y="3898101"/>
            <a:ext cx="746760" cy="1918334"/>
          </a:xfrm>
          <a:prstGeom prst="rect">
            <a:avLst/>
          </a:prstGeom>
          <a:solidFill>
            <a:srgbClr val="0070C0"/>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800" dirty="0"/>
              <a:t>Staff Team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104" y="428227"/>
            <a:ext cx="2430203" cy="842858"/>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pic>
        <p:nvPicPr>
          <p:cNvPr id="3" name="Picture 2"/>
          <p:cNvPicPr>
            <a:picLocks noChangeAspect="1"/>
          </p:cNvPicPr>
          <p:nvPr/>
        </p:nvPicPr>
        <p:blipFill>
          <a:blip r:embed="rId5"/>
          <a:stretch>
            <a:fillRect/>
          </a:stretch>
        </p:blipFill>
        <p:spPr>
          <a:xfrm>
            <a:off x="1427210" y="1345721"/>
            <a:ext cx="8602465" cy="5130911"/>
          </a:xfrm>
          <a:prstGeom prst="rect">
            <a:avLst/>
          </a:prstGeom>
        </p:spPr>
      </p:pic>
      <p:sp>
        <p:nvSpPr>
          <p:cNvPr id="5" name="TextBox 4"/>
          <p:cNvSpPr txBox="1"/>
          <p:nvPr/>
        </p:nvSpPr>
        <p:spPr>
          <a:xfrm>
            <a:off x="1828800" y="5648325"/>
            <a:ext cx="361950" cy="46349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284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83" y="243827"/>
            <a:ext cx="10515600" cy="1325563"/>
          </a:xfrm>
        </p:spPr>
        <p:txBody>
          <a:bodyPr/>
          <a:lstStyle/>
          <a:p>
            <a:r>
              <a:rPr lang="en-GB" b="1" dirty="0" smtClean="0">
                <a:latin typeface="Futura Std Medium" panose="020B0502020204020303" pitchFamily="34" charset="0"/>
              </a:rPr>
              <a:t>Key Dates</a:t>
            </a:r>
            <a:endParaRPr lang="en-GB" b="1" dirty="0">
              <a:latin typeface="Futura Std Medium" panose="020B0502020204020303" pitchFamily="34" charset="0"/>
            </a:endParaRPr>
          </a:p>
        </p:txBody>
      </p:sp>
      <p:pic>
        <p:nvPicPr>
          <p:cNvPr id="3" name="Picture 2"/>
          <p:cNvPicPr>
            <a:picLocks noChangeAspect="1"/>
          </p:cNvPicPr>
          <p:nvPr/>
        </p:nvPicPr>
        <p:blipFill>
          <a:blip r:embed="rId2"/>
          <a:stretch>
            <a:fillRect/>
          </a:stretch>
        </p:blipFill>
        <p:spPr>
          <a:xfrm>
            <a:off x="5429250" y="364178"/>
            <a:ext cx="6762750" cy="4512621"/>
          </a:xfrm>
          <a:prstGeom prst="rect">
            <a:avLst/>
          </a:prstGeom>
        </p:spPr>
      </p:pic>
      <p:sp>
        <p:nvSpPr>
          <p:cNvPr id="9" name="TextBox 8"/>
          <p:cNvSpPr txBox="1"/>
          <p:nvPr/>
        </p:nvSpPr>
        <p:spPr>
          <a:xfrm>
            <a:off x="333375" y="2257425"/>
            <a:ext cx="4848225" cy="369332"/>
          </a:xfrm>
          <a:prstGeom prst="rect">
            <a:avLst/>
          </a:prstGeom>
          <a:noFill/>
        </p:spPr>
        <p:txBody>
          <a:bodyPr wrap="square" rtlCol="0">
            <a:spAutoFit/>
          </a:bodyPr>
          <a:lstStyle/>
          <a:p>
            <a:r>
              <a:rPr lang="en-GB" dirty="0" smtClean="0"/>
              <a:t>Manifesto Deadline: Thursday 5 March, 2PM</a:t>
            </a:r>
            <a:endParaRPr lang="en-GB" dirty="0"/>
          </a:p>
        </p:txBody>
      </p:sp>
      <p:sp>
        <p:nvSpPr>
          <p:cNvPr id="11" name="TextBox 10"/>
          <p:cNvSpPr txBox="1"/>
          <p:nvPr/>
        </p:nvSpPr>
        <p:spPr>
          <a:xfrm>
            <a:off x="333375" y="2789704"/>
            <a:ext cx="4848225" cy="923330"/>
          </a:xfrm>
          <a:prstGeom prst="rect">
            <a:avLst/>
          </a:prstGeom>
          <a:noFill/>
        </p:spPr>
        <p:txBody>
          <a:bodyPr wrap="square" rtlCol="0">
            <a:spAutoFit/>
          </a:bodyPr>
          <a:lstStyle/>
          <a:p>
            <a:r>
              <a:rPr lang="en-GB" dirty="0" smtClean="0"/>
              <a:t>Candidate Name Release: Friday 6 March – 3PM</a:t>
            </a:r>
          </a:p>
          <a:p>
            <a:r>
              <a:rPr lang="en-GB" b="1" dirty="0" smtClean="0"/>
              <a:t>You may start your (online) campaign at this point. </a:t>
            </a:r>
            <a:endParaRPr lang="en-GB" b="1" dirty="0"/>
          </a:p>
        </p:txBody>
      </p:sp>
      <p:sp>
        <p:nvSpPr>
          <p:cNvPr id="12" name="TextBox 11"/>
          <p:cNvSpPr txBox="1"/>
          <p:nvPr/>
        </p:nvSpPr>
        <p:spPr>
          <a:xfrm>
            <a:off x="333374" y="3726307"/>
            <a:ext cx="4848225" cy="646331"/>
          </a:xfrm>
          <a:prstGeom prst="rect">
            <a:avLst/>
          </a:prstGeom>
          <a:noFill/>
        </p:spPr>
        <p:txBody>
          <a:bodyPr wrap="square" rtlCol="0">
            <a:spAutoFit/>
          </a:bodyPr>
          <a:lstStyle/>
          <a:p>
            <a:r>
              <a:rPr lang="en-GB" dirty="0" smtClean="0"/>
              <a:t>Voting opens Monday 9 March 9AM and closes Friday 13 March, 3PM.</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spTree>
    <p:extLst>
      <p:ext uri="{BB962C8B-B14F-4D97-AF65-F5344CB8AC3E}">
        <p14:creationId xmlns:p14="http://schemas.microsoft.com/office/powerpoint/2010/main" val="533719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83" y="329552"/>
            <a:ext cx="10515600" cy="1325563"/>
          </a:xfrm>
        </p:spPr>
        <p:txBody>
          <a:bodyPr/>
          <a:lstStyle/>
          <a:p>
            <a:r>
              <a:rPr lang="en-GB" b="1" dirty="0" smtClean="0">
                <a:latin typeface="Futura Std Medium" panose="020B0502020204020303" pitchFamily="34" charset="0"/>
              </a:rPr>
              <a:t>Demographic info</a:t>
            </a:r>
            <a:endParaRPr lang="en-GB" b="1" dirty="0">
              <a:latin typeface="Futura Std Medium" panose="020B0502020204020303"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497094624"/>
              </p:ext>
            </p:extLst>
          </p:nvPr>
        </p:nvGraphicFramePr>
        <p:xfrm>
          <a:off x="2052224" y="1533525"/>
          <a:ext cx="7310851" cy="4781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8629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83" y="329552"/>
            <a:ext cx="10515600" cy="1325563"/>
          </a:xfrm>
        </p:spPr>
        <p:txBody>
          <a:bodyPr/>
          <a:lstStyle/>
          <a:p>
            <a:r>
              <a:rPr lang="en-GB" b="1" dirty="0" smtClean="0">
                <a:latin typeface="Futura Std Medium" panose="020B0502020204020303" pitchFamily="34" charset="0"/>
              </a:rPr>
              <a:t>Demographic info</a:t>
            </a:r>
            <a:endParaRPr lang="en-GB" b="1" dirty="0">
              <a:latin typeface="Futura Std Medium" panose="020B0502020204020303"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375690630"/>
              </p:ext>
            </p:extLst>
          </p:nvPr>
        </p:nvGraphicFramePr>
        <p:xfrm>
          <a:off x="1098463" y="1638734"/>
          <a:ext cx="7496174" cy="455358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611449135"/>
              </p:ext>
            </p:extLst>
          </p:nvPr>
        </p:nvGraphicFramePr>
        <p:xfrm>
          <a:off x="1290225" y="1638734"/>
          <a:ext cx="7587076" cy="4553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0593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683" y="329552"/>
            <a:ext cx="10515600" cy="1325563"/>
          </a:xfrm>
        </p:spPr>
        <p:txBody>
          <a:bodyPr/>
          <a:lstStyle/>
          <a:p>
            <a:r>
              <a:rPr lang="en-GB" b="1" dirty="0" smtClean="0">
                <a:latin typeface="Futura Std Medium" panose="020B0502020204020303" pitchFamily="34" charset="0"/>
              </a:rPr>
              <a:t>Demographic info</a:t>
            </a:r>
            <a:endParaRPr lang="en-GB" b="1" dirty="0">
              <a:latin typeface="Futura Std Medium" panose="020B0502020204020303"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4988" t="22354"/>
          <a:stretch/>
        </p:blipFill>
        <p:spPr>
          <a:xfrm>
            <a:off x="-19050" y="-9525"/>
            <a:ext cx="1309274" cy="135524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983" t="24020" r="59130" b="25762"/>
          <a:stretch/>
        </p:blipFill>
        <p:spPr>
          <a:xfrm>
            <a:off x="10550106" y="5365630"/>
            <a:ext cx="1475117" cy="1492370"/>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429533630"/>
              </p:ext>
            </p:extLst>
          </p:nvPr>
        </p:nvGraphicFramePr>
        <p:xfrm>
          <a:off x="1290224" y="1655115"/>
          <a:ext cx="6444076" cy="4374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257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2348</TotalTime>
  <Words>2018</Words>
  <Application>Microsoft Office PowerPoint</Application>
  <PresentationFormat>Widescreen</PresentationFormat>
  <Paragraphs>246</Paragraphs>
  <Slides>38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Century Gothic</vt:lpstr>
      <vt:lpstr>Futura Std Medium</vt:lpstr>
      <vt:lpstr>Wingdings</vt:lpstr>
      <vt:lpstr>Office Theme</vt:lpstr>
      <vt:lpstr>PowerPoint Presentation</vt:lpstr>
      <vt:lpstr>Icebreaker…</vt:lpstr>
      <vt:lpstr>Your SU</vt:lpstr>
      <vt:lpstr>PowerPoint Presentation</vt:lpstr>
      <vt:lpstr>Organisational Chart</vt:lpstr>
      <vt:lpstr>Key Dates</vt:lpstr>
      <vt:lpstr>Demographic info</vt:lpstr>
      <vt:lpstr>Demographic info</vt:lpstr>
      <vt:lpstr>Demographic info</vt:lpstr>
      <vt:lpstr>PowerPoint Presentation</vt:lpstr>
      <vt:lpstr>Rules &amp; Regs</vt:lpstr>
      <vt:lpstr>Rules &amp; Regs</vt:lpstr>
      <vt:lpstr>Rules &amp; Regs</vt:lpstr>
      <vt:lpstr>Rules &amp; Regs</vt:lpstr>
      <vt:lpstr>PowerPoint Presentation</vt:lpstr>
      <vt:lpstr>How does voting work?</vt:lpstr>
      <vt:lpstr>Creating a Manifesto</vt:lpstr>
      <vt:lpstr>Creating a Manifesto</vt:lpstr>
      <vt:lpstr>Creating a Manifesto</vt:lpstr>
      <vt:lpstr>Visual Manifestos</vt:lpstr>
      <vt:lpstr>Visual Manifestos</vt:lpstr>
      <vt:lpstr>Visual Manifestos</vt:lpstr>
      <vt:lpstr>Visual Manifestos</vt:lpstr>
      <vt:lpstr>Visual Manifestos</vt:lpstr>
      <vt:lpstr>Visual Manifestos</vt:lpstr>
      <vt:lpstr>Campaigning 101</vt:lpstr>
      <vt:lpstr>Campaigning 101</vt:lpstr>
      <vt:lpstr>What were the main deciding factors in the 2019 UK Election campaign?</vt:lpstr>
      <vt:lpstr>Campaigning 101</vt:lpstr>
      <vt:lpstr>Campaigning 101</vt:lpstr>
      <vt:lpstr>Campaigning 101</vt:lpstr>
      <vt:lpstr>Campaigning 101</vt:lpstr>
      <vt:lpstr>Campaigning 101</vt:lpstr>
      <vt:lpstr>Making a Campaign Video</vt:lpstr>
      <vt:lpstr>Candidate Wellbeing</vt:lpstr>
      <vt:lpstr>Candidate Wellbeing</vt:lpstr>
      <vt:lpstr>Candidate Breakfast!</vt:lpstr>
      <vt:lpstr>Questions?</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Edward</dc:creator>
  <cp:lastModifiedBy>Smith, Rachel</cp:lastModifiedBy>
  <cp:revision>144</cp:revision>
  <dcterms:created xsi:type="dcterms:W3CDTF">2019-01-04T10:54:40Z</dcterms:created>
  <dcterms:modified xsi:type="dcterms:W3CDTF">2020-03-04T14:47:39Z</dcterms:modified>
</cp:coreProperties>
</file>